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1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sldIdLst>
    <p:sldId id="413" r:id="rId2"/>
    <p:sldId id="414" r:id="rId3"/>
    <p:sldId id="415" r:id="rId4"/>
    <p:sldId id="416" r:id="rId5"/>
    <p:sldId id="418" r:id="rId6"/>
    <p:sldId id="420" r:id="rId7"/>
    <p:sldId id="419" r:id="rId8"/>
    <p:sldId id="421" r:id="rId9"/>
    <p:sldId id="426" r:id="rId10"/>
    <p:sldId id="425" r:id="rId11"/>
    <p:sldId id="423" r:id="rId12"/>
    <p:sldId id="424" r:id="rId13"/>
    <p:sldId id="422" r:id="rId14"/>
    <p:sldId id="427" r:id="rId15"/>
    <p:sldId id="428" r:id="rId16"/>
    <p:sldId id="430" r:id="rId17"/>
    <p:sldId id="429" r:id="rId18"/>
    <p:sldId id="417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46" r:id="rId27"/>
    <p:sldId id="439" r:id="rId28"/>
    <p:sldId id="447" r:id="rId29"/>
    <p:sldId id="452" r:id="rId30"/>
    <p:sldId id="456" r:id="rId31"/>
    <p:sldId id="453" r:id="rId32"/>
    <p:sldId id="455" r:id="rId33"/>
    <p:sldId id="448" r:id="rId34"/>
    <p:sldId id="449" r:id="rId35"/>
    <p:sldId id="450" r:id="rId36"/>
    <p:sldId id="451" r:id="rId37"/>
    <p:sldId id="459" r:id="rId38"/>
    <p:sldId id="461" r:id="rId39"/>
    <p:sldId id="462" r:id="rId40"/>
    <p:sldId id="458" r:id="rId41"/>
    <p:sldId id="463" r:id="rId42"/>
    <p:sldId id="464" r:id="rId43"/>
    <p:sldId id="467" r:id="rId44"/>
    <p:sldId id="466" r:id="rId45"/>
    <p:sldId id="476" r:id="rId46"/>
    <p:sldId id="468" r:id="rId47"/>
    <p:sldId id="472" r:id="rId48"/>
    <p:sldId id="471" r:id="rId49"/>
    <p:sldId id="470" r:id="rId50"/>
    <p:sldId id="473" r:id="rId51"/>
    <p:sldId id="474" r:id="rId52"/>
    <p:sldId id="477" r:id="rId53"/>
    <p:sldId id="479" r:id="rId54"/>
    <p:sldId id="480" r:id="rId55"/>
    <p:sldId id="483" r:id="rId56"/>
    <p:sldId id="484" r:id="rId57"/>
    <p:sldId id="481" r:id="rId58"/>
    <p:sldId id="478" r:id="rId59"/>
    <p:sldId id="486" r:id="rId60"/>
    <p:sldId id="487" r:id="rId61"/>
    <p:sldId id="488" r:id="rId62"/>
    <p:sldId id="482" r:id="rId63"/>
    <p:sldId id="489" r:id="rId64"/>
    <p:sldId id="490" r:id="rId65"/>
    <p:sldId id="494" r:id="rId66"/>
    <p:sldId id="495" r:id="rId67"/>
    <p:sldId id="496" r:id="rId68"/>
    <p:sldId id="497" r:id="rId69"/>
    <p:sldId id="492" r:id="rId70"/>
    <p:sldId id="498" r:id="rId71"/>
    <p:sldId id="485" r:id="rId72"/>
    <p:sldId id="493" r:id="rId73"/>
    <p:sldId id="501" r:id="rId74"/>
    <p:sldId id="546" r:id="rId75"/>
    <p:sldId id="545" r:id="rId76"/>
    <p:sldId id="547" r:id="rId77"/>
    <p:sldId id="548" r:id="rId78"/>
    <p:sldId id="554" r:id="rId79"/>
    <p:sldId id="556" r:id="rId80"/>
    <p:sldId id="557" r:id="rId81"/>
    <p:sldId id="558" r:id="rId82"/>
    <p:sldId id="561" r:id="rId83"/>
    <p:sldId id="559" r:id="rId84"/>
    <p:sldId id="560" r:id="rId85"/>
    <p:sldId id="562" r:id="rId86"/>
    <p:sldId id="500" r:id="rId87"/>
    <p:sldId id="503" r:id="rId88"/>
    <p:sldId id="504" r:id="rId89"/>
    <p:sldId id="505" r:id="rId90"/>
    <p:sldId id="506" r:id="rId91"/>
    <p:sldId id="507" r:id="rId92"/>
    <p:sldId id="512" r:id="rId93"/>
    <p:sldId id="514" r:id="rId94"/>
    <p:sldId id="513" r:id="rId95"/>
    <p:sldId id="511" r:id="rId96"/>
    <p:sldId id="509" r:id="rId97"/>
    <p:sldId id="508" r:id="rId98"/>
    <p:sldId id="510" r:id="rId99"/>
    <p:sldId id="515" r:id="rId100"/>
    <p:sldId id="502" r:id="rId101"/>
    <p:sldId id="518" r:id="rId102"/>
    <p:sldId id="517" r:id="rId103"/>
    <p:sldId id="519" r:id="rId104"/>
    <p:sldId id="520" r:id="rId105"/>
    <p:sldId id="521" r:id="rId106"/>
    <p:sldId id="523" r:id="rId107"/>
    <p:sldId id="524" r:id="rId108"/>
    <p:sldId id="516" r:id="rId109"/>
    <p:sldId id="532" r:id="rId110"/>
    <p:sldId id="527" r:id="rId111"/>
    <p:sldId id="528" r:id="rId112"/>
    <p:sldId id="529" r:id="rId113"/>
    <p:sldId id="526" r:id="rId114"/>
    <p:sldId id="530" r:id="rId115"/>
    <p:sldId id="531" r:id="rId116"/>
    <p:sldId id="533" r:id="rId117"/>
    <p:sldId id="534" r:id="rId118"/>
    <p:sldId id="537" r:id="rId119"/>
    <p:sldId id="535" r:id="rId120"/>
    <p:sldId id="538" r:id="rId121"/>
    <p:sldId id="536" r:id="rId122"/>
    <p:sldId id="539" r:id="rId123"/>
    <p:sldId id="540" r:id="rId124"/>
    <p:sldId id="544" r:id="rId125"/>
    <p:sldId id="542" r:id="rId126"/>
    <p:sldId id="543" r:id="rId127"/>
    <p:sldId id="525" r:id="rId1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-综述" id="{96041354-8723-440A-BB76-CBD4A8E69047}">
          <p14:sldIdLst>
            <p14:sldId id="413"/>
            <p14:sldId id="414"/>
            <p14:sldId id="415"/>
            <p14:sldId id="416"/>
            <p14:sldId id="418"/>
            <p14:sldId id="420"/>
            <p14:sldId id="419"/>
            <p14:sldId id="421"/>
            <p14:sldId id="426"/>
            <p14:sldId id="425"/>
            <p14:sldId id="423"/>
            <p14:sldId id="424"/>
            <p14:sldId id="422"/>
          </p14:sldIdLst>
        </p14:section>
        <p14:section name="02-软件安装及新建工程" id="{99D28224-C868-42B6-BDDF-27340D96FD87}">
          <p14:sldIdLst>
            <p14:sldId id="427"/>
            <p14:sldId id="428"/>
            <p14:sldId id="430"/>
            <p14:sldId id="429"/>
          </p14:sldIdLst>
        </p14:section>
        <p14:section name="03-GPIO通用输入输出口" id="{17DAA53C-53D5-44FD-9D3D-7BCA1950DE51}">
          <p14:sldIdLst>
            <p14:sldId id="417"/>
            <p14:sldId id="432"/>
            <p14:sldId id="433"/>
            <p14:sldId id="434"/>
            <p14:sldId id="435"/>
            <p14:sldId id="436"/>
            <p14:sldId id="437"/>
            <p14:sldId id="438"/>
            <p14:sldId id="446"/>
            <p14:sldId id="439"/>
            <p14:sldId id="447"/>
            <p14:sldId id="452"/>
            <p14:sldId id="456"/>
            <p14:sldId id="453"/>
            <p14:sldId id="455"/>
            <p14:sldId id="448"/>
            <p14:sldId id="449"/>
            <p14:sldId id="450"/>
            <p14:sldId id="451"/>
          </p14:sldIdLst>
        </p14:section>
        <p14:section name="04-OLED调试工具" id="{9315E32E-264A-4C73-B024-91BC2E4F3010}">
          <p14:sldIdLst>
            <p14:sldId id="459"/>
            <p14:sldId id="461"/>
            <p14:sldId id="462"/>
            <p14:sldId id="458"/>
          </p14:sldIdLst>
        </p14:section>
        <p14:section name="05-EXTI外部中断" id="{ADAA459B-90EE-4B8D-B32F-613381648906}">
          <p14:sldIdLst>
            <p14:sldId id="463"/>
            <p14:sldId id="464"/>
            <p14:sldId id="467"/>
            <p14:sldId id="466"/>
            <p14:sldId id="476"/>
            <p14:sldId id="468"/>
            <p14:sldId id="472"/>
            <p14:sldId id="471"/>
            <p14:sldId id="470"/>
            <p14:sldId id="473"/>
            <p14:sldId id="474"/>
          </p14:sldIdLst>
        </p14:section>
        <p14:section name="06-TIM定时器" id="{31E2C9C2-35EB-48AC-BCCB-48FB8508D366}">
          <p14:sldIdLst>
            <p14:sldId id="477"/>
            <p14:sldId id="479"/>
            <p14:sldId id="480"/>
            <p14:sldId id="483"/>
            <p14:sldId id="484"/>
            <p14:sldId id="481"/>
            <p14:sldId id="478"/>
            <p14:sldId id="486"/>
            <p14:sldId id="487"/>
            <p14:sldId id="488"/>
            <p14:sldId id="482"/>
            <p14:sldId id="489"/>
            <p14:sldId id="490"/>
            <p14:sldId id="494"/>
            <p14:sldId id="495"/>
            <p14:sldId id="496"/>
            <p14:sldId id="497"/>
            <p14:sldId id="492"/>
            <p14:sldId id="498"/>
            <p14:sldId id="485"/>
            <p14:sldId id="493"/>
            <p14:sldId id="501"/>
            <p14:sldId id="546"/>
            <p14:sldId id="545"/>
            <p14:sldId id="547"/>
            <p14:sldId id="548"/>
            <p14:sldId id="554"/>
            <p14:sldId id="556"/>
            <p14:sldId id="557"/>
            <p14:sldId id="558"/>
            <p14:sldId id="561"/>
            <p14:sldId id="559"/>
            <p14:sldId id="560"/>
            <p14:sldId id="562"/>
          </p14:sldIdLst>
        </p14:section>
        <p14:section name="07-ADC模数转换器" id="{7109D3F1-3B78-44D6-A5B7-56864820C244}">
          <p14:sldIdLst>
            <p14:sldId id="500"/>
            <p14:sldId id="503"/>
            <p14:sldId id="504"/>
            <p14:sldId id="505"/>
            <p14:sldId id="506"/>
            <p14:sldId id="507"/>
            <p14:sldId id="512"/>
            <p14:sldId id="514"/>
            <p14:sldId id="513"/>
            <p14:sldId id="511"/>
            <p14:sldId id="509"/>
            <p14:sldId id="508"/>
            <p14:sldId id="510"/>
            <p14:sldId id="515"/>
          </p14:sldIdLst>
        </p14:section>
        <p14:section name="08-DMA直接存储器存取" id="{7B140C22-04F6-4CB3-ACB1-CD5A5632A9CF}">
          <p14:sldIdLst>
            <p14:sldId id="502"/>
            <p14:sldId id="518"/>
            <p14:sldId id="517"/>
            <p14:sldId id="519"/>
            <p14:sldId id="520"/>
            <p14:sldId id="521"/>
            <p14:sldId id="523"/>
            <p14:sldId id="524"/>
          </p14:sldIdLst>
        </p14:section>
        <p14:section name="09-USART串口" id="{9B7CE57A-8222-4A2E-991B-9C231297CF1E}">
          <p14:sldIdLst>
            <p14:sldId id="516"/>
            <p14:sldId id="532"/>
            <p14:sldId id="527"/>
            <p14:sldId id="528"/>
            <p14:sldId id="529"/>
            <p14:sldId id="526"/>
            <p14:sldId id="530"/>
            <p14:sldId id="531"/>
            <p14:sldId id="533"/>
            <p14:sldId id="534"/>
            <p14:sldId id="537"/>
            <p14:sldId id="535"/>
            <p14:sldId id="538"/>
            <p14:sldId id="536"/>
            <p14:sldId id="539"/>
            <p14:sldId id="540"/>
            <p14:sldId id="544"/>
            <p14:sldId id="542"/>
            <p14:sldId id="543"/>
          </p14:sldIdLst>
        </p14:section>
        <p14:section name="END" id="{02A4216D-66AA-42C0-AF89-593D669636BB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rld !" initials="W!" lastIdx="1" clrIdx="0">
    <p:extLst>
      <p:ext uri="{19B8F6BF-5375-455C-9EA6-DF929625EA0E}">
        <p15:presenceInfo xmlns:p15="http://schemas.microsoft.com/office/powerpoint/2012/main" userId="7425c45f88ecb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670F"/>
    <a:srgbClr val="A9584C"/>
    <a:srgbClr val="BF9000"/>
    <a:srgbClr val="7F6000"/>
    <a:srgbClr val="0F78C3"/>
    <a:srgbClr val="FFC000"/>
    <a:srgbClr val="F0F0F0"/>
    <a:srgbClr val="C1AD35"/>
    <a:srgbClr val="740C68"/>
    <a:srgbClr val="FF3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5201" autoAdjust="0"/>
  </p:normalViewPr>
  <p:slideViewPr>
    <p:cSldViewPr snapToGrid="0">
      <p:cViewPr varScale="1">
        <p:scale>
          <a:sx n="85" d="100"/>
          <a:sy n="85" d="100"/>
        </p:scale>
        <p:origin x="1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3B226-618F-4BB3-85D7-E7C50B267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C2B66A-72A0-45F1-8F4E-E9BF06226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8EE74-EB9E-4E8C-A878-B3EA3B1E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E644F-1BF5-4A61-A8D0-05083AFD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FC6C0-E0DB-4E0C-9737-517CC71C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4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8F788-3EE2-402E-BD3C-62BC3C5A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25CDCE-FE24-440B-ABC2-286F84E4F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15199-4C8A-4F81-9475-D58B38B4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844D8-5818-4518-86BA-A1C9529D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31E1CF-5238-4622-8A80-157BB56E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6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1DCE61-66AA-467C-932F-B5CB5331A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F4CD80-06DA-4D63-A3C4-D8389AFA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0355B-4C54-4471-9A07-578866F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BA569F-50E1-4F0A-87BC-FC63A106B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0D811-3E25-4260-873F-CEDDF4F8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465F8-8FE5-4C92-91C6-E6519AEE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5895D-E69F-49C2-93E8-B361D10E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9BA13-169F-447E-9D8F-214BD8C5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6EE98F-DC1A-4AAE-855C-D7E33874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0E44D2-905F-4223-8F69-59DEE666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88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7C334-7F9A-4EC4-94FC-5B857296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7A4CA-0E89-427D-926C-D284FCB46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E27E53-827F-45B6-A54A-0A0FCFC4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32B9BE-D521-4664-80AC-8E93A5E5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4A850-07D8-4463-9013-DB1AAFD3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07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7FEF-9346-4294-BF22-82040026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04A6E-D95A-4F01-B47E-BA6E94C7B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E98A62-9117-46AB-BA97-2D99847BF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329A8D-012A-4F8A-952B-F445B247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B6FF6D-6FFB-4842-BFC3-9C6314A0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474EF-D38A-4BAA-BCC5-41E6A9AE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2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2697E-9616-403B-900C-773D963C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76BFA7-966C-4FEE-B1F3-225EED51B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DA02C2-AB05-4390-8D46-6B1F4DF72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5C383D-15B4-47FE-938C-113D9B304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751E2B-6A49-4D63-8274-0E233015A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022EBD-30FF-4487-9A1D-DC568EE7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312985-5E75-449F-861E-8F4EC5E5E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F294D5-E0C5-4233-8B66-8F27D82D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7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5A40D-7AA7-4B1D-8EB8-48FFDB3A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51DBA2-3B3C-4E06-B4E0-A6A1FCA9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1372E6-8641-40A4-9C16-5E7CC8F3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122F3D-A95B-408C-AC3B-6F0CDE0F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4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DFD8C7-7167-4741-9983-26884EB6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BA872C-AA3D-4A8E-9C91-CEBA03DC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B777C-7B01-477E-8FA3-E6BCA60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3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BF0B6-345D-4525-B75E-1CBDF7CD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F5754-87C9-4B07-86E9-358CB64B4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D30AE8-E615-45F1-B3CA-34450AA98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6D7263-6F53-4CC4-AAA6-14882F44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A91C38-57B1-4723-BA6A-77A08733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62DDD2-6F5E-4C16-B9E6-481FC71F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2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4723B-76C0-415F-8E72-EB57D6C8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DF9DC5-709C-499F-ADB4-7341ADC91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B0E313-C22B-446F-8B80-9D5F3E3CC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F26D87-C735-4D2D-BD60-E1FEB109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85DE3D-B86A-4E87-A838-E2141E12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F8547C-5CAC-4E5A-A738-8D665CBA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9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144A35-66F2-4CA9-A8B4-A9CF8E64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642F7-901A-4A7C-A7F2-7635F5D10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CE15B1-33A2-4EFD-B590-F9399FCB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D9B9E-4049-46EC-BA45-61482909A26F}" type="datetimeFigureOut">
              <a:rPr lang="zh-CN" altLang="en-US" smtClean="0"/>
              <a:t>2022/10/9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E6751-B6C2-4351-B57C-BFAEC6AEC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87763-14B1-41AB-92F9-EC6CB51B9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7C6A-F501-4051-B8BE-F21EB9C859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0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3.jpg"/><Relationship Id="rId7" Type="http://schemas.openxmlformats.org/officeDocument/2006/relationships/image" Target="../media/image107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Relationship Id="rId9" Type="http://schemas.openxmlformats.org/officeDocument/2006/relationships/image" Target="../media/image109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课程简介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程序纯手打，手把手教学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最小系统板</a:t>
            </a:r>
            <a:r>
              <a:rPr lang="en-US" altLang="zh-CN" sz="2800"/>
              <a:t>+</a:t>
            </a:r>
            <a:r>
              <a:rPr lang="zh-CN" altLang="en-US" sz="2800"/>
              <a:t>面包板硬件平台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823A66-883C-46E5-A694-AD069287A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80" y="2430542"/>
            <a:ext cx="5511640" cy="41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系统结构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28ABC-84A0-4EE3-9FC3-52D45E36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78" y="1016887"/>
            <a:ext cx="7407643" cy="5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18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（</a:t>
            </a:r>
            <a:r>
              <a:rPr lang="en-US" altLang="zh-CN" sz="2800"/>
              <a:t>Direct Memory Access</a:t>
            </a:r>
            <a:r>
              <a:rPr lang="zh-CN" altLang="en-US" sz="2800"/>
              <a:t>）直接存储器存取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DMA</a:t>
            </a:r>
            <a:r>
              <a:rPr lang="zh-CN" altLang="en-US" sz="2800"/>
              <a:t>可以提供外设和存储器或者存储器和存储器之间的高速数据传输，无须</a:t>
            </a:r>
            <a:r>
              <a:rPr lang="en-US" altLang="zh-CN" sz="2800"/>
              <a:t>CPU</a:t>
            </a:r>
            <a:r>
              <a:rPr lang="zh-CN" altLang="en-US" sz="2800"/>
              <a:t>干预，节省了</a:t>
            </a:r>
            <a:r>
              <a:rPr lang="en-US" altLang="zh-CN" sz="2800"/>
              <a:t>CPU</a:t>
            </a:r>
            <a:r>
              <a:rPr lang="zh-CN" altLang="en-US" sz="2800"/>
              <a:t>的资源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个独立可配置的通道： 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个通道）， </a:t>
            </a:r>
            <a:r>
              <a:rPr lang="en-US" altLang="zh-CN" sz="2800"/>
              <a:t>DMA2</a:t>
            </a:r>
            <a:r>
              <a:rPr lang="zh-CN" altLang="en-US" sz="2800"/>
              <a:t>（</a:t>
            </a:r>
            <a:r>
              <a:rPr lang="en-US" altLang="zh-CN" sz="2800"/>
              <a:t>5</a:t>
            </a:r>
            <a:r>
              <a:rPr lang="zh-CN" altLang="en-US" sz="2800"/>
              <a:t>个通道）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每个通道都支持软件触发和特定的硬件触发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DMA</a:t>
            </a:r>
            <a:r>
              <a:rPr lang="zh-CN" altLang="en-US" sz="2800"/>
              <a:t>资源：</a:t>
            </a:r>
            <a:r>
              <a:rPr lang="en-US" altLang="zh-CN" sz="2800"/>
              <a:t>DMA1</a:t>
            </a:r>
            <a:r>
              <a:rPr lang="zh-CN" altLang="en-US" sz="2800"/>
              <a:t>（</a:t>
            </a:r>
            <a:r>
              <a:rPr lang="en-US" altLang="zh-CN" sz="2800"/>
              <a:t>7</a:t>
            </a:r>
            <a:r>
              <a:rPr lang="zh-CN" altLang="en-US" sz="2800"/>
              <a:t>个通道）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9044616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存储器映像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D8CBC16-152A-41D1-8637-45F38EBF9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194655"/>
              </p:ext>
            </p:extLst>
          </p:nvPr>
        </p:nvGraphicFramePr>
        <p:xfrm>
          <a:off x="733857" y="2295048"/>
          <a:ext cx="10724286" cy="277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1789">
                  <a:extLst>
                    <a:ext uri="{9D8B030D-6E8A-4147-A177-3AD203B41FA5}">
                      <a16:colId xmlns:a16="http://schemas.microsoft.com/office/drawing/2014/main" val="3981235934"/>
                    </a:ext>
                  </a:extLst>
                </a:gridCol>
                <a:gridCol w="2163428">
                  <a:extLst>
                    <a:ext uri="{9D8B030D-6E8A-4147-A177-3AD203B41FA5}">
                      <a16:colId xmlns:a16="http://schemas.microsoft.com/office/drawing/2014/main" val="2717214605"/>
                    </a:ext>
                  </a:extLst>
                </a:gridCol>
                <a:gridCol w="2523637">
                  <a:extLst>
                    <a:ext uri="{9D8B030D-6E8A-4147-A177-3AD203B41FA5}">
                      <a16:colId xmlns:a16="http://schemas.microsoft.com/office/drawing/2014/main" val="789944179"/>
                    </a:ext>
                  </a:extLst>
                </a:gridCol>
                <a:gridCol w="4865432">
                  <a:extLst>
                    <a:ext uri="{9D8B030D-6E8A-4147-A177-3AD203B41FA5}">
                      <a16:colId xmlns:a16="http://schemas.microsoft.com/office/drawing/2014/main" val="2865712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起始地址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16078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ROM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0x0800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程序存储器</a:t>
                      </a:r>
                      <a:r>
                        <a:rPr lang="en-US" altLang="zh-CN" sz="2000"/>
                        <a:t>Flash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C</a:t>
                      </a:r>
                      <a:r>
                        <a:rPr lang="zh-CN" altLang="en-US" sz="2000"/>
                        <a:t>语言编译后的程序代码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488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系统存储器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</a:t>
                      </a:r>
                      <a:r>
                        <a:rPr lang="en-US" altLang="zh-CN" sz="2000"/>
                        <a:t>BootLoader</a:t>
                      </a:r>
                      <a:r>
                        <a:rPr lang="zh-CN" altLang="en-US" sz="2000"/>
                        <a:t>，用于串口下载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9048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0x1FFF F800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选项字节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存储一些独立于程序代码的配置参数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24751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0x2000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运行内存</a:t>
                      </a:r>
                      <a:r>
                        <a:rPr lang="en-US" altLang="zh-CN" sz="2000"/>
                        <a:t>SRAM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存储运行过程中的临时变量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7249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0x4000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3940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0xE000 0000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内核外设寄存器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存储内核各个外设的配置参数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90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831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CC3E3C-D904-4ACE-A6B4-D4E78F18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09" y="1117293"/>
            <a:ext cx="5854782" cy="51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21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B462F2-CEC3-4EB6-B91F-95E52B62609D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3E17DD-0F83-4AB2-A494-449B14095F59}"/>
              </a:ext>
            </a:extLst>
          </p:cNvPr>
          <p:cNvSpPr/>
          <p:nvPr/>
        </p:nvSpPr>
        <p:spPr>
          <a:xfrm>
            <a:off x="3589081" y="2144246"/>
            <a:ext cx="1685533" cy="1105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外设寄存器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0B9A9E-57B6-4489-9D47-51C0668C1102}"/>
              </a:ext>
            </a:extLst>
          </p:cNvPr>
          <p:cNvSpPr/>
          <p:nvPr/>
        </p:nvSpPr>
        <p:spPr>
          <a:xfrm>
            <a:off x="6640390" y="2141052"/>
            <a:ext cx="1685538" cy="1108638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E2A949C-E4BD-4F7C-AD6B-DE99177CE2E6}"/>
              </a:ext>
            </a:extLst>
          </p:cNvPr>
          <p:cNvSpPr/>
          <p:nvPr/>
        </p:nvSpPr>
        <p:spPr>
          <a:xfrm>
            <a:off x="6854227" y="274412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SRAM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EFF05EE-BDF9-4844-88CE-D8CF71EB2ACC}"/>
              </a:ext>
            </a:extLst>
          </p:cNvPr>
          <p:cNvSpPr/>
          <p:nvPr/>
        </p:nvSpPr>
        <p:spPr>
          <a:xfrm>
            <a:off x="6854228" y="2253511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Flash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7FD000C-7B56-4A8D-A46B-567A88E93BF8}"/>
              </a:ext>
            </a:extLst>
          </p:cNvPr>
          <p:cNvSpPr/>
          <p:nvPr/>
        </p:nvSpPr>
        <p:spPr>
          <a:xfrm>
            <a:off x="5274619" y="2405827"/>
            <a:ext cx="1365765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C7F31DF1-E157-4F9C-80A0-89B47C489A3D}"/>
              </a:ext>
            </a:extLst>
          </p:cNvPr>
          <p:cNvSpPr/>
          <p:nvPr/>
        </p:nvSpPr>
        <p:spPr>
          <a:xfrm rot="10800000">
            <a:off x="5274613" y="2652747"/>
            <a:ext cx="1365776" cy="263971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上弧形 55">
            <a:extLst>
              <a:ext uri="{FF2B5EF4-FFF2-40B4-BE49-F238E27FC236}">
                <a16:creationId xmlns:a16="http://schemas.microsoft.com/office/drawing/2014/main" id="{BE2B4B86-E868-484B-AD73-3CBFE73203DA}"/>
              </a:ext>
            </a:extLst>
          </p:cNvPr>
          <p:cNvSpPr/>
          <p:nvPr/>
        </p:nvSpPr>
        <p:spPr>
          <a:xfrm rot="5400000">
            <a:off x="8335604" y="2437344"/>
            <a:ext cx="492232" cy="469804"/>
          </a:xfrm>
          <a:prstGeom prst="curvedDown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3D5511B9-D425-4F93-991B-F4F6DAB91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74713"/>
              </p:ext>
            </p:extLst>
          </p:nvPr>
        </p:nvGraphicFramePr>
        <p:xfrm>
          <a:off x="1449380" y="1953691"/>
          <a:ext cx="1749077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7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外设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CF52DF7F-C9F0-49DD-85F5-A569993BF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855136"/>
              </p:ext>
            </p:extLst>
          </p:nvPr>
        </p:nvGraphicFramePr>
        <p:xfrm>
          <a:off x="9088838" y="1953691"/>
          <a:ext cx="174907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存储器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起始地址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数据宽度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地址是否自增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C3585B71-9CE0-465F-AB1B-01F253ACE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12737"/>
              </p:ext>
            </p:extLst>
          </p:nvPr>
        </p:nvGraphicFramePr>
        <p:xfrm>
          <a:off x="5455255" y="1708848"/>
          <a:ext cx="1004493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004493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方向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68B71E-BA34-4209-B9A7-42A138176FC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5957501" y="2851631"/>
            <a:ext cx="0" cy="807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0FC55E5-094F-4214-BAFC-74B1C97637FC}"/>
              </a:ext>
            </a:extLst>
          </p:cNvPr>
          <p:cNvCxnSpPr>
            <a:cxnSpLocks/>
          </p:cNvCxnSpPr>
          <p:nvPr/>
        </p:nvCxnSpPr>
        <p:spPr>
          <a:xfrm flipV="1">
            <a:off x="5961336" y="4027629"/>
            <a:ext cx="0" cy="353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梯形 20">
            <a:extLst>
              <a:ext uri="{FF2B5EF4-FFF2-40B4-BE49-F238E27FC236}">
                <a16:creationId xmlns:a16="http://schemas.microsoft.com/office/drawing/2014/main" id="{F5DBFA9D-3BC1-4CF9-B710-61D9AD3FF871}"/>
              </a:ext>
            </a:extLst>
          </p:cNvPr>
          <p:cNvSpPr/>
          <p:nvPr/>
        </p:nvSpPr>
        <p:spPr>
          <a:xfrm>
            <a:off x="5410440" y="4389974"/>
            <a:ext cx="1094122" cy="368497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592D07B-4B02-4716-AAAB-86889D55870D}"/>
              </a:ext>
            </a:extLst>
          </p:cNvPr>
          <p:cNvCxnSpPr>
            <a:cxnSpLocks/>
          </p:cNvCxnSpPr>
          <p:nvPr/>
        </p:nvCxnSpPr>
        <p:spPr>
          <a:xfrm flipV="1">
            <a:off x="5679500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FE8CB2A-20EA-478D-8EE2-F10A45ADB27C}"/>
              </a:ext>
            </a:extLst>
          </p:cNvPr>
          <p:cNvCxnSpPr>
            <a:cxnSpLocks/>
          </p:cNvCxnSpPr>
          <p:nvPr/>
        </p:nvCxnSpPr>
        <p:spPr>
          <a:xfrm flipV="1">
            <a:off x="6252017" y="4758471"/>
            <a:ext cx="0" cy="5216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0E4D65F-87E5-404E-8DB9-45F4F389B709}"/>
              </a:ext>
            </a:extLst>
          </p:cNvPr>
          <p:cNvSpPr/>
          <p:nvPr/>
        </p:nvSpPr>
        <p:spPr>
          <a:xfrm>
            <a:off x="3475824" y="508847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硬件触发</a:t>
            </a:r>
            <a:endParaRPr lang="en-US" altLang="zh-CN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BC67365-381E-4107-B317-4C65D6408143}"/>
              </a:ext>
            </a:extLst>
          </p:cNvPr>
          <p:cNvSpPr/>
          <p:nvPr/>
        </p:nvSpPr>
        <p:spPr>
          <a:xfrm>
            <a:off x="7205033" y="5098445"/>
            <a:ext cx="1365762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5005223-F168-49BD-84F5-DC4E4AFB5454}"/>
              </a:ext>
            </a:extLst>
          </p:cNvPr>
          <p:cNvCxnSpPr>
            <a:cxnSpLocks/>
            <a:stCxn id="32" idx="1"/>
            <a:endCxn id="21" idx="3"/>
          </p:cNvCxnSpPr>
          <p:nvPr/>
        </p:nvCxnSpPr>
        <p:spPr>
          <a:xfrm flipH="1" flipV="1">
            <a:off x="6458500" y="4574223"/>
            <a:ext cx="746533" cy="11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表格 5">
            <a:extLst>
              <a:ext uri="{FF2B5EF4-FFF2-40B4-BE49-F238E27FC236}">
                <a16:creationId xmlns:a16="http://schemas.microsoft.com/office/drawing/2014/main" id="{8EE142B5-327F-4968-8654-B5642203F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740313"/>
              </p:ext>
            </p:extLst>
          </p:nvPr>
        </p:nvGraphicFramePr>
        <p:xfrm>
          <a:off x="7205033" y="4389905"/>
          <a:ext cx="1365764" cy="37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M2M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graphicFrame>
        <p:nvGraphicFramePr>
          <p:cNvPr id="33" name="表格 5">
            <a:extLst>
              <a:ext uri="{FF2B5EF4-FFF2-40B4-BE49-F238E27FC236}">
                <a16:creationId xmlns:a16="http://schemas.microsoft.com/office/drawing/2014/main" id="{2451087E-69A5-48EF-BC1B-041325ED7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50025"/>
              </p:ext>
            </p:extLst>
          </p:nvPr>
        </p:nvGraphicFramePr>
        <p:xfrm>
          <a:off x="5274619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传输计数器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sp>
        <p:nvSpPr>
          <p:cNvPr id="34" name="箭头: 右 33">
            <a:extLst>
              <a:ext uri="{FF2B5EF4-FFF2-40B4-BE49-F238E27FC236}">
                <a16:creationId xmlns:a16="http://schemas.microsoft.com/office/drawing/2014/main" id="{851E3A64-551A-41C3-930F-DEA087666B1E}"/>
              </a:ext>
            </a:extLst>
          </p:cNvPr>
          <p:cNvSpPr/>
          <p:nvPr/>
        </p:nvSpPr>
        <p:spPr>
          <a:xfrm rot="10800000">
            <a:off x="6657253" y="3730505"/>
            <a:ext cx="530910" cy="224034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表格 5">
            <a:extLst>
              <a:ext uri="{FF2B5EF4-FFF2-40B4-BE49-F238E27FC236}">
                <a16:creationId xmlns:a16="http://schemas.microsoft.com/office/drawing/2014/main" id="{5591F23E-7BFD-47DE-BEA3-488BEE782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98179"/>
              </p:ext>
            </p:extLst>
          </p:nvPr>
        </p:nvGraphicFramePr>
        <p:xfrm>
          <a:off x="7205033" y="3659119"/>
          <a:ext cx="1365764" cy="36851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65764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6851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自动重装器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546EB3D-E4BB-460E-A224-33EBEEAA0953}"/>
              </a:ext>
            </a:extLst>
          </p:cNvPr>
          <p:cNvCxnSpPr>
            <a:cxnSpLocks/>
          </p:cNvCxnSpPr>
          <p:nvPr/>
        </p:nvCxnSpPr>
        <p:spPr>
          <a:xfrm>
            <a:off x="5957501" y="2083443"/>
            <a:ext cx="0" cy="371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5AD1D52-5294-4227-B4F8-4DC653A6654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252017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75F718C8-5696-4835-B142-3A9AF2C4EF25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8F06802-3B96-47E9-8BF8-C150941B7B82}"/>
              </a:ext>
            </a:extLst>
          </p:cNvPr>
          <p:cNvCxnSpPr>
            <a:cxnSpLocks/>
          </p:cNvCxnSpPr>
          <p:nvPr/>
        </p:nvCxnSpPr>
        <p:spPr>
          <a:xfrm flipH="1">
            <a:off x="4726484" y="5290101"/>
            <a:ext cx="953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7D0710A-87F9-4FE3-82D2-3E6596547C58}"/>
              </a:ext>
            </a:extLst>
          </p:cNvPr>
          <p:cNvSpPr txBox="1"/>
          <p:nvPr/>
        </p:nvSpPr>
        <p:spPr>
          <a:xfrm>
            <a:off x="5516658" y="4388492"/>
            <a:ext cx="8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0       1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445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DMA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请求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CBFF5C-0E06-4AD8-80DA-73C513D0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28" y="962271"/>
            <a:ext cx="4773943" cy="55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70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数据宽度与对齐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836AEE-13FA-4A8F-A1B7-9DF8685B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073" y="1028746"/>
            <a:ext cx="5655853" cy="5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339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数据转运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42775"/>
              </p:ext>
            </p:extLst>
          </p:nvPr>
        </p:nvGraphicFramePr>
        <p:xfrm>
          <a:off x="7398701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DataB[6]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6844244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DataB[7];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</p:cNvCxnSpPr>
          <p:nvPr/>
        </p:nvCxnSpPr>
        <p:spPr>
          <a:xfrm flipV="1">
            <a:off x="4147645" y="2301818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</p:cNvCxnSpPr>
          <p:nvPr/>
        </p:nvCxnSpPr>
        <p:spPr>
          <a:xfrm flipV="1">
            <a:off x="4147645" y="259679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</p:cNvCxnSpPr>
          <p:nvPr/>
        </p:nvCxnSpPr>
        <p:spPr>
          <a:xfrm flipV="1">
            <a:off x="4147645" y="2906536"/>
            <a:ext cx="3248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4147645" y="3231857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</p:cNvCxnSpPr>
          <p:nvPr/>
        </p:nvCxnSpPr>
        <p:spPr>
          <a:xfrm>
            <a:off x="4142490" y="3545511"/>
            <a:ext cx="32585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</p:cNvCxnSpPr>
          <p:nvPr/>
        </p:nvCxnSpPr>
        <p:spPr>
          <a:xfrm>
            <a:off x="4147645" y="3834679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</p:cNvCxnSpPr>
          <p:nvPr/>
        </p:nvCxnSpPr>
        <p:spPr>
          <a:xfrm>
            <a:off x="4147645" y="4144606"/>
            <a:ext cx="32459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2511149" y="1584739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7003333" y="1586497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5160057" y="541384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软件触发</a:t>
            </a:r>
            <a:endParaRPr lang="en-US" altLang="zh-CN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5160057" y="4663219"/>
            <a:ext cx="1218150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523858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表格 2">
            <a:extLst>
              <a:ext uri="{FF2B5EF4-FFF2-40B4-BE49-F238E27FC236}">
                <a16:creationId xmlns:a16="http://schemas.microsoft.com/office/drawing/2014/main" id="{437434D7-59DA-4888-9C1C-CD22D344A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68104"/>
              </p:ext>
            </p:extLst>
          </p:nvPr>
        </p:nvGraphicFramePr>
        <p:xfrm>
          <a:off x="2707645" y="2165057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DataA[0]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DataA[1]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DataA[2]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DataA[3]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DataA[4]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DataA[5]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DataA[6]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1EBC69E8-2B6D-4CF5-84DC-4D4506A4B2DA}"/>
              </a:ext>
            </a:extLst>
          </p:cNvPr>
          <p:cNvSpPr txBox="1"/>
          <p:nvPr/>
        </p:nvSpPr>
        <p:spPr>
          <a:xfrm>
            <a:off x="2155528" y="4475175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uint8_t DataA[7];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2BF6E05-4891-476B-9D86-EC82D2220E6F}"/>
              </a:ext>
            </a:extLst>
          </p:cNvPr>
          <p:cNvCxnSpPr>
            <a:cxnSpLocks/>
          </p:cNvCxnSpPr>
          <p:nvPr/>
        </p:nvCxnSpPr>
        <p:spPr>
          <a:xfrm rot="16200000">
            <a:off x="5594394" y="4487959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7548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扫描模式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+DMA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/>
        </p:nvGraphicFramePr>
        <p:xfrm>
          <a:off x="218919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237862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290919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377700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362919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30758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1208962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/>
        </p:nvGraphicFramePr>
        <p:xfrm>
          <a:off x="1402623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5CD9C98B-6E93-4D1C-84AA-D4636842E74B}"/>
              </a:ext>
            </a:extLst>
          </p:cNvPr>
          <p:cNvSpPr/>
          <p:nvPr/>
        </p:nvSpPr>
        <p:spPr>
          <a:xfrm>
            <a:off x="5673645" y="2136853"/>
            <a:ext cx="144000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ADC_DR</a:t>
            </a:r>
          </a:p>
        </p:txBody>
      </p: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2247B247-7FDA-4AFD-BC46-6FEEDE557983}"/>
              </a:ext>
            </a:extLst>
          </p:cNvPr>
          <p:cNvGraphicFramePr>
            <a:graphicFrameLocks noGrp="1"/>
          </p:cNvGraphicFramePr>
          <p:nvPr/>
        </p:nvGraphicFramePr>
        <p:xfrm>
          <a:off x="9158092" y="1449450"/>
          <a:ext cx="1440000" cy="21336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结果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</a:tbl>
          </a:graphicData>
        </a:graphic>
      </p:graphicFrame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0998587-2968-4B7A-B2E5-1E71C22596D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586211"/>
            <a:ext cx="2044446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40C0E63-9350-40E7-A76A-61B6FEC9003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9199" y="1881188"/>
            <a:ext cx="2044446" cy="447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D78CD4C-672D-4FAE-ADC9-41E09B3A713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26846" y="2190928"/>
            <a:ext cx="2046799" cy="1375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F54DB95-E5B7-4087-B1DB-81BB474F3E2F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70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86788D5-12A8-4CBF-A960-DFC66D145A5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490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EE79497-5324-4E30-ADF0-CADB555A4DD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0374A6A-A981-49AF-A717-3C349223B4D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626846" y="2328509"/>
            <a:ext cx="2046799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2DEBF4F-E122-46E4-86A0-08C707E73C17}"/>
              </a:ext>
            </a:extLst>
          </p:cNvPr>
          <p:cNvSpPr txBox="1"/>
          <p:nvPr/>
        </p:nvSpPr>
        <p:spPr>
          <a:xfrm>
            <a:off x="8603635" y="3759568"/>
            <a:ext cx="2538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SRAM</a:t>
            </a:r>
            <a:r>
              <a:rPr lang="zh-CN" altLang="en-US" sz="2000"/>
              <a:t>数组</a:t>
            </a:r>
            <a:endParaRPr lang="en-US" altLang="zh-CN" sz="2000"/>
          </a:p>
          <a:p>
            <a:pPr algn="ctr"/>
            <a:r>
              <a:rPr lang="en-US" altLang="zh-CN" sz="2000"/>
              <a:t>uint16_t ADValue[7];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1F9E321-2D2E-4897-B076-177A71CE58C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586211"/>
            <a:ext cx="2041644" cy="74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4FD8BEA-F02B-44CC-8E66-1CFB94391874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1881189"/>
            <a:ext cx="2041644" cy="447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12D5BB2-72B1-4709-B769-FF5A1F8DD7E7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113646" y="2190929"/>
            <a:ext cx="2041644" cy="137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7E6EA57-0F56-4C43-836A-56DF5AEAB2B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91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2BF0A58-2ED3-4B18-8CCE-501FD0C07DC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46799" cy="5013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3CDE43C-71EC-4997-9B34-68C9FB4B72D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7963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686EA2C-E319-47B7-B082-97265882AC3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113646" y="2328509"/>
            <a:ext cx="2039291" cy="1100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24DA18E-9ECA-479A-9DAC-FD3A6938B834}"/>
              </a:ext>
            </a:extLst>
          </p:cNvPr>
          <p:cNvSpPr txBox="1"/>
          <p:nvPr/>
        </p:nvSpPr>
        <p:spPr>
          <a:xfrm>
            <a:off x="5477149" y="1560866"/>
            <a:ext cx="183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外设地址</a:t>
            </a:r>
            <a:endParaRPr lang="en-US" altLang="zh-CN" sz="200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4B59ED9-2F33-4542-82B1-E547AF64795C}"/>
              </a:ext>
            </a:extLst>
          </p:cNvPr>
          <p:cNvSpPr txBox="1"/>
          <p:nvPr/>
        </p:nvSpPr>
        <p:spPr>
          <a:xfrm>
            <a:off x="8762724" y="870890"/>
            <a:ext cx="2220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DMA</a:t>
            </a:r>
            <a:r>
              <a:rPr lang="zh-CN" altLang="en-US" sz="2000"/>
              <a:t>存储器地址</a:t>
            </a:r>
            <a:endParaRPr lang="en-US" altLang="zh-CN" sz="2000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87C4B51F-CC21-497E-8ED9-DADB653377B8}"/>
              </a:ext>
            </a:extLst>
          </p:cNvPr>
          <p:cNvCxnSpPr>
            <a:cxnSpLocks/>
          </p:cNvCxnSpPr>
          <p:nvPr/>
        </p:nvCxnSpPr>
        <p:spPr>
          <a:xfrm>
            <a:off x="4518390" y="3124881"/>
            <a:ext cx="0" cy="773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1D48F0E-9401-45EA-ABAF-1652E1AE28AF}"/>
              </a:ext>
            </a:extLst>
          </p:cNvPr>
          <p:cNvCxnSpPr>
            <a:cxnSpLocks/>
          </p:cNvCxnSpPr>
          <p:nvPr/>
        </p:nvCxnSpPr>
        <p:spPr>
          <a:xfrm>
            <a:off x="4518390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9D1BC713-6560-433B-BA27-501406FD17C7}"/>
              </a:ext>
            </a:extLst>
          </p:cNvPr>
          <p:cNvSpPr/>
          <p:nvPr/>
        </p:nvSpPr>
        <p:spPr>
          <a:xfrm>
            <a:off x="4868910" y="3698460"/>
            <a:ext cx="1663179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r>
              <a:rPr lang="zh-CN" altLang="en-US"/>
              <a:t>硬件触发</a:t>
            </a:r>
            <a:endParaRPr lang="en-US" altLang="zh-CN"/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34FC348-8F55-4CAE-A714-C7CCB249010E}"/>
              </a:ext>
            </a:extLst>
          </p:cNvPr>
          <p:cNvCxnSpPr>
            <a:cxnSpLocks/>
          </p:cNvCxnSpPr>
          <p:nvPr/>
        </p:nvCxnSpPr>
        <p:spPr>
          <a:xfrm>
            <a:off x="7918380" y="3904738"/>
            <a:ext cx="269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E4AC72A3-C107-4FC4-B0EB-99366F396903}"/>
              </a:ext>
            </a:extLst>
          </p:cNvPr>
          <p:cNvCxnSpPr>
            <a:cxnSpLocks/>
          </p:cNvCxnSpPr>
          <p:nvPr/>
        </p:nvCxnSpPr>
        <p:spPr>
          <a:xfrm flipV="1">
            <a:off x="8188205" y="3124881"/>
            <a:ext cx="0" cy="7736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>
            <a:extLst>
              <a:ext uri="{FF2B5EF4-FFF2-40B4-BE49-F238E27FC236}">
                <a16:creationId xmlns:a16="http://schemas.microsoft.com/office/drawing/2014/main" id="{BF1A4ADD-7258-484B-B419-70F9F55ED22D}"/>
              </a:ext>
            </a:extLst>
          </p:cNvPr>
          <p:cNvSpPr/>
          <p:nvPr/>
        </p:nvSpPr>
        <p:spPr>
          <a:xfrm>
            <a:off x="6880497" y="3687358"/>
            <a:ext cx="1037883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DMA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A7A1A305-92B2-45B8-BE86-01796C9EA9D5}"/>
              </a:ext>
            </a:extLst>
          </p:cNvPr>
          <p:cNvCxnSpPr>
            <a:cxnSpLocks/>
          </p:cNvCxnSpPr>
          <p:nvPr/>
        </p:nvCxnSpPr>
        <p:spPr>
          <a:xfrm>
            <a:off x="6532089" y="3898515"/>
            <a:ext cx="350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112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通信接口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通信的目的：将一个设备的数据传送到另一个设备，扩展硬件系统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通信协议：制定通信的规则，通信双方按照协议规则进行数据收发</a:t>
            </a:r>
            <a:endParaRPr lang="en-US" altLang="zh-CN" sz="280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1900D9D-D5EF-45D9-B479-9AB7AA60F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04536"/>
              </p:ext>
            </p:extLst>
          </p:nvPr>
        </p:nvGraphicFramePr>
        <p:xfrm>
          <a:off x="786000" y="2852388"/>
          <a:ext cx="10620000" cy="30291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48024508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6467134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4382810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3191027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1207876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86468376"/>
                    </a:ext>
                  </a:extLst>
                </a:gridCol>
              </a:tblGrid>
              <a:tr h="497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名称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引脚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时钟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电平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/>
                        <a:t>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282088465"/>
                  </a:ext>
                </a:extLst>
              </a:tr>
              <a:tr h="5175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USART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TX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RX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392432748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I2C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SDA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625492250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SPI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SCLK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MOSI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MISO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CS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全双工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同步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单端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222964627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CAN_H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CAN_L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多设备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1325862959"/>
                  </a:ext>
                </a:extLst>
              </a:tr>
              <a:tr h="503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USB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DP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DM</a:t>
                      </a:r>
                      <a:endParaRPr lang="zh-CN" altLang="en-US" sz="2000"/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半双工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异步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差分</a:t>
                      </a:r>
                    </a:p>
                  </a:txBody>
                  <a:tcPr marL="117580" marR="117580" marT="58790" marB="587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点对点</a:t>
                      </a:r>
                    </a:p>
                  </a:txBody>
                  <a:tcPr marL="117580" marR="117580" marT="58790" marB="58790" anchor="ctr"/>
                </a:tc>
                <a:extLst>
                  <a:ext uri="{0D108BD9-81ED-4DB2-BD59-A6C34878D82A}">
                    <a16:rowId xmlns:a16="http://schemas.microsoft.com/office/drawing/2014/main" val="388372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2202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串口通信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串口是一种应用十分广泛的通讯接口，串口成本低、容易使用、通信线路简单，可实现两个设备的互相通信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单片机的串口可以使单片机与单片机、单片机与电脑、单片机与各式各样的模块互相通信，极大地扩展了单片机的应用范围，增强了单片机系统的硬件实力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5ACA46-650F-4991-BAB4-D674C384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t="19163" r="15612" b="17240"/>
          <a:stretch/>
        </p:blipFill>
        <p:spPr>
          <a:xfrm>
            <a:off x="8158240" y="4087841"/>
            <a:ext cx="2381490" cy="19530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ECAAD7-C0AB-4E9E-A30E-8E6356840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19717" r="10814" b="21878"/>
          <a:stretch/>
        </p:blipFill>
        <p:spPr>
          <a:xfrm>
            <a:off x="1912527" y="4083165"/>
            <a:ext cx="2763491" cy="19577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1BC33F-9E52-4D21-AC46-58050CEA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11" y="4087841"/>
            <a:ext cx="2140436" cy="19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引脚定义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E2104A-6D85-4F63-8876-F7324741B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57" y="1025912"/>
            <a:ext cx="4160886" cy="56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34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BDD09-452C-492C-AB9A-6EACFACF4C78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简单双向串口通信有两根通信线（发送端</a:t>
            </a:r>
            <a:r>
              <a:rPr lang="en-US" altLang="zh-CN" sz="2800"/>
              <a:t>TX</a:t>
            </a:r>
            <a:r>
              <a:rPr lang="zh-CN" altLang="en-US" sz="2800"/>
              <a:t>和接收端</a:t>
            </a:r>
            <a:r>
              <a:rPr lang="en-US" altLang="zh-CN" sz="2800"/>
              <a:t>RX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TX</a:t>
            </a:r>
            <a:r>
              <a:rPr lang="zh-CN" altLang="en-US" sz="2800"/>
              <a:t>与</a:t>
            </a:r>
            <a:r>
              <a:rPr lang="en-US" altLang="zh-CN" sz="2800"/>
              <a:t>RX</a:t>
            </a:r>
            <a:r>
              <a:rPr lang="zh-CN" altLang="en-US" sz="2800"/>
              <a:t>要交叉连接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当只需单向的数据传输时，可以只接一根通信线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当电平标准不一致时，需要加电平转换芯片</a:t>
            </a:r>
            <a:endParaRPr lang="en-US" altLang="zh-CN" sz="2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F5BCF7-820C-4D55-99D7-88A44498D261}"/>
              </a:ext>
            </a:extLst>
          </p:cNvPr>
          <p:cNvSpPr/>
          <p:nvPr/>
        </p:nvSpPr>
        <p:spPr>
          <a:xfrm>
            <a:off x="2292439" y="3232598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1</a:t>
            </a:r>
            <a:endParaRPr lang="zh-CN" altLang="en-US"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45B29-5825-4814-9087-409CA21BECE0}"/>
              </a:ext>
            </a:extLst>
          </p:cNvPr>
          <p:cNvSpPr/>
          <p:nvPr/>
        </p:nvSpPr>
        <p:spPr>
          <a:xfrm>
            <a:off x="8077201" y="3232597"/>
            <a:ext cx="1738648" cy="332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设备</a:t>
            </a:r>
            <a:r>
              <a:rPr lang="en-US" altLang="zh-CN" sz="2400"/>
              <a:t>2</a:t>
            </a:r>
            <a:endParaRPr lang="zh-CN" altLang="en-US" sz="240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6729723-73B7-4775-A3B1-1F626AF13BA6}"/>
              </a:ext>
            </a:extLst>
          </p:cNvPr>
          <p:cNvCxnSpPr/>
          <p:nvPr/>
        </p:nvCxnSpPr>
        <p:spPr>
          <a:xfrm>
            <a:off x="4031087" y="3747752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76F6883-F491-40C3-82B8-CB314704B2BA}"/>
              </a:ext>
            </a:extLst>
          </p:cNvPr>
          <p:cNvCxnSpPr/>
          <p:nvPr/>
        </p:nvCxnSpPr>
        <p:spPr>
          <a:xfrm>
            <a:off x="4031087" y="5975797"/>
            <a:ext cx="40461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951A250-F5D8-4292-A19A-22FB021D25A9}"/>
              </a:ext>
            </a:extLst>
          </p:cNvPr>
          <p:cNvCxnSpPr>
            <a:cxnSpLocks/>
          </p:cNvCxnSpPr>
          <p:nvPr/>
        </p:nvCxnSpPr>
        <p:spPr>
          <a:xfrm>
            <a:off x="403108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DFADC6-0B81-4CFD-B6CB-0438905D96E6}"/>
              </a:ext>
            </a:extLst>
          </p:cNvPr>
          <p:cNvCxnSpPr>
            <a:cxnSpLocks/>
          </p:cNvCxnSpPr>
          <p:nvPr/>
        </p:nvCxnSpPr>
        <p:spPr>
          <a:xfrm>
            <a:off x="403108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2C68083-7B2E-4AD9-876B-2587D2DA4425}"/>
              </a:ext>
            </a:extLst>
          </p:cNvPr>
          <p:cNvCxnSpPr>
            <a:cxnSpLocks/>
          </p:cNvCxnSpPr>
          <p:nvPr/>
        </p:nvCxnSpPr>
        <p:spPr>
          <a:xfrm>
            <a:off x="6853707" y="4494727"/>
            <a:ext cx="12234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4E36C5-1547-43B9-9207-EAE749527131}"/>
              </a:ext>
            </a:extLst>
          </p:cNvPr>
          <p:cNvCxnSpPr>
            <a:cxnSpLocks/>
          </p:cNvCxnSpPr>
          <p:nvPr/>
        </p:nvCxnSpPr>
        <p:spPr>
          <a:xfrm>
            <a:off x="6853707" y="5177307"/>
            <a:ext cx="121061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A9EC8D8-761E-4EE5-B819-65FB90EC37A2}"/>
              </a:ext>
            </a:extLst>
          </p:cNvPr>
          <p:cNvCxnSpPr>
            <a:cxnSpLocks/>
          </p:cNvCxnSpPr>
          <p:nvPr/>
        </p:nvCxnSpPr>
        <p:spPr>
          <a:xfrm>
            <a:off x="5241701" y="4494727"/>
            <a:ext cx="1612006" cy="6825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09DCE7C-87B7-45BF-93B3-E447E6FB256D}"/>
              </a:ext>
            </a:extLst>
          </p:cNvPr>
          <p:cNvCxnSpPr>
            <a:cxnSpLocks/>
          </p:cNvCxnSpPr>
          <p:nvPr/>
        </p:nvCxnSpPr>
        <p:spPr>
          <a:xfrm flipV="1">
            <a:off x="5241701" y="4494726"/>
            <a:ext cx="1624885" cy="6825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1160218-010A-49AD-85E3-77EECDFF881A}"/>
              </a:ext>
            </a:extLst>
          </p:cNvPr>
          <p:cNvSpPr txBox="1"/>
          <p:nvPr/>
        </p:nvSpPr>
        <p:spPr>
          <a:xfrm>
            <a:off x="4043966" y="336554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D9674C7-3DD7-4197-8DC5-0DFB2C6E7E80}"/>
              </a:ext>
            </a:extLst>
          </p:cNvPr>
          <p:cNvSpPr txBox="1"/>
          <p:nvPr/>
        </p:nvSpPr>
        <p:spPr>
          <a:xfrm>
            <a:off x="7459014" y="3365542"/>
            <a:ext cx="60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VCC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95EB4DB-3C9C-40B6-B417-A8F5B72D1375}"/>
              </a:ext>
            </a:extLst>
          </p:cNvPr>
          <p:cNvSpPr txBox="1"/>
          <p:nvPr/>
        </p:nvSpPr>
        <p:spPr>
          <a:xfrm>
            <a:off x="7459014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798D40-8E0D-44F1-A8B7-9B9E6F48F1EF}"/>
              </a:ext>
            </a:extLst>
          </p:cNvPr>
          <p:cNvSpPr txBox="1"/>
          <p:nvPr/>
        </p:nvSpPr>
        <p:spPr>
          <a:xfrm>
            <a:off x="4043966" y="5606465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GND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87FB53-EB28-400C-8D58-16717E4DB821}"/>
              </a:ext>
            </a:extLst>
          </p:cNvPr>
          <p:cNvSpPr txBox="1"/>
          <p:nvPr/>
        </p:nvSpPr>
        <p:spPr>
          <a:xfrm>
            <a:off x="4043966" y="479139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CB2E96-ED39-47C3-AE9E-BB649E2C2F4B}"/>
              </a:ext>
            </a:extLst>
          </p:cNvPr>
          <p:cNvSpPr txBox="1"/>
          <p:nvPr/>
        </p:nvSpPr>
        <p:spPr>
          <a:xfrm>
            <a:off x="4043966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8FB454-57D0-4186-B99A-3D1329EC715E}"/>
              </a:ext>
            </a:extLst>
          </p:cNvPr>
          <p:cNvSpPr txBox="1"/>
          <p:nvPr/>
        </p:nvSpPr>
        <p:spPr>
          <a:xfrm>
            <a:off x="7452575" y="4108812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DC9484-78A5-4277-992A-0BE195616D2D}"/>
              </a:ext>
            </a:extLst>
          </p:cNvPr>
          <p:cNvSpPr txBox="1"/>
          <p:nvPr/>
        </p:nvSpPr>
        <p:spPr>
          <a:xfrm>
            <a:off x="7452575" y="4831588"/>
            <a:ext cx="75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RX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电平标准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45807B-EA61-4AEC-9711-CC8048668753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电平标准是数据</a:t>
            </a:r>
            <a:r>
              <a:rPr lang="en-US" altLang="zh-CN" sz="2800"/>
              <a:t>1</a:t>
            </a:r>
            <a:r>
              <a:rPr lang="zh-CN" altLang="en-US" sz="2800"/>
              <a:t>和数据</a:t>
            </a:r>
            <a:r>
              <a:rPr lang="en-US" altLang="zh-CN" sz="2800"/>
              <a:t>0</a:t>
            </a:r>
            <a:r>
              <a:rPr lang="zh-CN" altLang="en-US" sz="2800"/>
              <a:t>的表达方式，是传输线缆中人为规定的电压与数据的对应关系，串口常用的电平标准有如下三种：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TTL</a:t>
            </a:r>
            <a:r>
              <a:rPr lang="zh-CN" altLang="en-US" sz="2800"/>
              <a:t>电平：</a:t>
            </a:r>
            <a:r>
              <a:rPr lang="en-US" altLang="zh-CN" sz="2800"/>
              <a:t>+3.3V</a:t>
            </a:r>
            <a:r>
              <a:rPr lang="zh-CN" altLang="en-US" sz="2800"/>
              <a:t>或</a:t>
            </a:r>
            <a:r>
              <a:rPr lang="en-US" altLang="zh-CN" sz="2800"/>
              <a:t>+5V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0V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RS232</a:t>
            </a:r>
            <a:r>
              <a:rPr lang="zh-CN" altLang="en-US" sz="2800"/>
              <a:t>电平：</a:t>
            </a:r>
            <a:r>
              <a:rPr lang="en-US" altLang="zh-CN" sz="2800"/>
              <a:t>-3~-15V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+3~+15V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RS485</a:t>
            </a:r>
            <a:r>
              <a:rPr lang="zh-CN" altLang="en-US" sz="2800"/>
              <a:t>电平：两线压差</a:t>
            </a:r>
            <a:r>
              <a:rPr lang="en-US" altLang="zh-CN" sz="2800"/>
              <a:t>+2~+6V</a:t>
            </a:r>
            <a:r>
              <a:rPr lang="zh-CN" altLang="en-US" sz="2800"/>
              <a:t>表示</a:t>
            </a:r>
            <a:r>
              <a:rPr lang="en-US" altLang="zh-CN" sz="2800"/>
              <a:t>1</a:t>
            </a:r>
            <a:r>
              <a:rPr lang="zh-CN" altLang="en-US" sz="2800"/>
              <a:t>，</a:t>
            </a:r>
            <a:r>
              <a:rPr lang="en-US" altLang="zh-CN" sz="2800"/>
              <a:t>-2~-6V</a:t>
            </a:r>
            <a:r>
              <a:rPr lang="zh-CN" altLang="en-US" sz="2800"/>
              <a:t>表示</a:t>
            </a:r>
            <a:r>
              <a:rPr lang="en-US" altLang="zh-CN" sz="2800"/>
              <a:t>0</a:t>
            </a:r>
            <a:r>
              <a:rPr lang="zh-CN" altLang="en-US" sz="2800"/>
              <a:t>（差分信号）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42339505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串口参数及时序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AFC6A8-9618-427C-BE42-BED3035B943A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波特率：串口通信的速率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起始位：标志一个数据帧的开始，固定为低电平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数据位：数据帧的有效载荷，</a:t>
            </a:r>
            <a:r>
              <a:rPr lang="en-US" altLang="zh-CN" sz="2800"/>
              <a:t>1</a:t>
            </a:r>
            <a:r>
              <a:rPr lang="zh-CN" altLang="en-US" sz="2800"/>
              <a:t>为高电平，</a:t>
            </a:r>
            <a:r>
              <a:rPr lang="en-US" altLang="zh-CN" sz="2800"/>
              <a:t>0</a:t>
            </a:r>
            <a:r>
              <a:rPr lang="zh-CN" altLang="en-US" sz="2800"/>
              <a:t>为低电平，低位先行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校验位：用于数据验证，根据数据位计算得来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停止位：用于数据帧间隔，固定为高电平</a:t>
            </a:r>
            <a:endParaRPr lang="en-US" altLang="zh-CN" sz="2800"/>
          </a:p>
        </p:txBody>
      </p:sp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BC2115E1-D592-4886-A4E9-79FF172AC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174469"/>
              </p:ext>
            </p:extLst>
          </p:nvPr>
        </p:nvGraphicFramePr>
        <p:xfrm>
          <a:off x="488738" y="4166427"/>
          <a:ext cx="5607262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" r:id="rId3" imgW="3925800" imgH="1216440" progId="Visio.Drawing.6">
                  <p:embed/>
                </p:oleObj>
              </mc:Choice>
              <mc:Fallback>
                <p:oleObj r:id="rId3" imgW="3925800" imgH="1216440" progId="Visio.Drawing.6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B8488AEF-9629-4AF7-AA28-62F5F62394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38" y="4166427"/>
                        <a:ext cx="5607262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D5FFB44A-DE7D-43F0-BA98-FCD12A9B2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71906"/>
              </p:ext>
            </p:extLst>
          </p:nvPr>
        </p:nvGraphicFramePr>
        <p:xfrm>
          <a:off x="6346859" y="4166427"/>
          <a:ext cx="5190716" cy="153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" r:id="rId5" imgW="4227120" imgH="1231560" progId="Visio.Drawing.6">
                  <p:embed/>
                </p:oleObj>
              </mc:Choice>
              <mc:Fallback>
                <p:oleObj r:id="rId5" imgW="4227120" imgH="1231560" progId="Visio.Drawing.6">
                  <p:embed/>
                  <p:pic>
                    <p:nvPicPr>
                      <p:cNvPr id="8" name="Object 11">
                        <a:extLst>
                          <a:ext uri="{FF2B5EF4-FFF2-40B4-BE49-F238E27FC236}">
                            <a16:creationId xmlns:a16="http://schemas.microsoft.com/office/drawing/2014/main" id="{96A79A12-7E6A-40F0-927B-4775CE1782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859" y="4166427"/>
                        <a:ext cx="5190716" cy="1534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548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串口时序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BE1D20-BB4E-4281-9F7E-6887246C2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907343"/>
            <a:ext cx="4636276" cy="13642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E1AE50-A366-4D42-8FD4-907CBDCE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2271606"/>
            <a:ext cx="4636276" cy="136426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FF6E947-A12D-48EF-85B6-6BBE2873D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3635869"/>
            <a:ext cx="4636276" cy="13642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2BC6E80-FEAC-4A20-AD05-49ADAF36B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7" y="5000132"/>
            <a:ext cx="4636276" cy="13642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5A8572F-97DE-412E-AEF0-F6B487029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907342"/>
            <a:ext cx="4636276" cy="136426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B47DA3F-2630-4D5A-8DB4-CB3A3C52F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2271606"/>
            <a:ext cx="4636276" cy="136426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E3A428-A70D-459C-BD7B-8029E085F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3635868"/>
            <a:ext cx="4636276" cy="136426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7EE027A-4E2A-42E5-AEED-8E1CD0E9F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34" y="5000131"/>
            <a:ext cx="4636276" cy="136426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A822515-4A12-40A8-8B23-569DBF75F24D}"/>
              </a:ext>
            </a:extLst>
          </p:cNvPr>
          <p:cNvSpPr txBox="1"/>
          <p:nvPr/>
        </p:nvSpPr>
        <p:spPr>
          <a:xfrm>
            <a:off x="2470562" y="2056162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85CE619-47AE-43FA-8FF5-949919EAA673}"/>
              </a:ext>
            </a:extLst>
          </p:cNvPr>
          <p:cNvSpPr txBox="1"/>
          <p:nvPr/>
        </p:nvSpPr>
        <p:spPr>
          <a:xfrm>
            <a:off x="2476974" y="4784688"/>
            <a:ext cx="2105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0xFF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F064958-ABBF-48FA-B726-443B67001903}"/>
              </a:ext>
            </a:extLst>
          </p:cNvPr>
          <p:cNvSpPr txBox="1"/>
          <p:nvPr/>
        </p:nvSpPr>
        <p:spPr>
          <a:xfrm>
            <a:off x="2470562" y="614895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E798D71-258A-485C-AEA7-C9CED8CDEC56}"/>
              </a:ext>
            </a:extLst>
          </p:cNvPr>
          <p:cNvSpPr txBox="1"/>
          <p:nvPr/>
        </p:nvSpPr>
        <p:spPr>
          <a:xfrm>
            <a:off x="2459340" y="3420425"/>
            <a:ext cx="2140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0xAA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C8B6C32-2220-4D97-9879-3013F7CCD4C9}"/>
              </a:ext>
            </a:extLst>
          </p:cNvPr>
          <p:cNvSpPr txBox="1"/>
          <p:nvPr/>
        </p:nvSpPr>
        <p:spPr>
          <a:xfrm>
            <a:off x="7482829" y="2056161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75A0289-98F4-459B-92DA-EFC1A5B5D1DA}"/>
              </a:ext>
            </a:extLst>
          </p:cNvPr>
          <p:cNvSpPr txBox="1"/>
          <p:nvPr/>
        </p:nvSpPr>
        <p:spPr>
          <a:xfrm>
            <a:off x="7482829" y="4784687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773A10-D60F-43EB-AD8F-103F0FE80704}"/>
              </a:ext>
            </a:extLst>
          </p:cNvPr>
          <p:cNvSpPr txBox="1"/>
          <p:nvPr/>
        </p:nvSpPr>
        <p:spPr>
          <a:xfrm>
            <a:off x="7482829" y="6148950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位停止，无校验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985BE46-A027-486B-84E5-9665749DC36D}"/>
              </a:ext>
            </a:extLst>
          </p:cNvPr>
          <p:cNvSpPr txBox="1"/>
          <p:nvPr/>
        </p:nvSpPr>
        <p:spPr>
          <a:xfrm>
            <a:off x="7482829" y="3420425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0x55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位数据，</a:t>
            </a:r>
            <a:r>
              <a:rPr lang="en-US" altLang="zh-CN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位停止，偶校验</a:t>
            </a:r>
          </a:p>
        </p:txBody>
      </p:sp>
    </p:spTree>
    <p:extLst>
      <p:ext uri="{BB962C8B-B14F-4D97-AF65-F5344CB8AC3E}">
        <p14:creationId xmlns:p14="http://schemas.microsoft.com/office/powerpoint/2010/main" val="24105326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（</a:t>
            </a:r>
            <a:r>
              <a:rPr lang="en-US" altLang="zh-CN" sz="2800"/>
              <a:t>Universal Synchronous/Asynchronous Receiver/Transmitter</a:t>
            </a:r>
            <a:r>
              <a:rPr lang="zh-CN" altLang="en-US" sz="2800"/>
              <a:t>）通用同步</a:t>
            </a:r>
            <a:r>
              <a:rPr lang="en-US" altLang="zh-CN" sz="2800"/>
              <a:t>/</a:t>
            </a:r>
            <a:r>
              <a:rPr lang="zh-CN" altLang="en-US" sz="2800"/>
              <a:t>异步收发器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USART</a:t>
            </a:r>
            <a:r>
              <a:rPr lang="zh-CN" altLang="en-US" sz="2800"/>
              <a:t>是</a:t>
            </a:r>
            <a:r>
              <a:rPr lang="en-US" altLang="zh-CN" sz="2800"/>
              <a:t>STM32</a:t>
            </a:r>
            <a:r>
              <a:rPr lang="zh-CN" altLang="en-US" sz="2800"/>
              <a:t>内部集成的硬件外设，可根据数据寄存器的一个字节数据自动生成数据帧时序，从</a:t>
            </a:r>
            <a:r>
              <a:rPr lang="en-US" altLang="zh-CN" sz="2800"/>
              <a:t>TX</a:t>
            </a:r>
            <a:r>
              <a:rPr lang="zh-CN" altLang="en-US" sz="2800"/>
              <a:t>引脚发送出去，也可自动接收</a:t>
            </a:r>
            <a:r>
              <a:rPr lang="en-US" altLang="zh-CN" sz="2800"/>
              <a:t>RX</a:t>
            </a:r>
            <a:r>
              <a:rPr lang="zh-CN" altLang="en-US" sz="2800"/>
              <a:t>引脚的数据帧时序，拼接为一个字节数据，存放在数据寄存器里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自带波特率发生器，最高达</a:t>
            </a:r>
            <a:r>
              <a:rPr lang="en-US" altLang="zh-CN" sz="2800"/>
              <a:t>4.5Mbits/s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可配置数据位长度（</a:t>
            </a:r>
            <a:r>
              <a:rPr lang="en-US" altLang="zh-CN" sz="2800"/>
              <a:t>8/9</a:t>
            </a:r>
            <a:r>
              <a:rPr lang="zh-CN" altLang="en-US" sz="2800"/>
              <a:t>）、停止位长度（</a:t>
            </a:r>
            <a:r>
              <a:rPr lang="en-US" altLang="zh-CN" sz="2800"/>
              <a:t>0.5/1/1.5/2</a:t>
            </a:r>
            <a:r>
              <a:rPr lang="zh-CN" altLang="en-US" sz="2800"/>
              <a:t>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可选校验位（无校验</a:t>
            </a:r>
            <a:r>
              <a:rPr lang="en-US" altLang="zh-CN" sz="2800"/>
              <a:t>/</a:t>
            </a:r>
            <a:r>
              <a:rPr lang="zh-CN" altLang="en-US" sz="2800"/>
              <a:t>奇校验</a:t>
            </a:r>
            <a:r>
              <a:rPr lang="en-US" altLang="zh-CN" sz="2800"/>
              <a:t>/</a:t>
            </a:r>
            <a:r>
              <a:rPr lang="zh-CN" altLang="en-US" sz="2800"/>
              <a:t>偶校验）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支持同步模式、硬件流控制、</a:t>
            </a:r>
            <a:r>
              <a:rPr lang="en-US" altLang="zh-CN" sz="2800"/>
              <a:t>DMA</a:t>
            </a:r>
            <a:r>
              <a:rPr lang="zh-CN" altLang="en-US" sz="2800"/>
              <a:t>、智能卡、</a:t>
            </a:r>
            <a:r>
              <a:rPr lang="en-US" altLang="zh-CN" sz="2800"/>
              <a:t>IrDA</a:t>
            </a:r>
            <a:r>
              <a:rPr lang="zh-CN" altLang="en-US" sz="2800"/>
              <a:t>、</a:t>
            </a:r>
            <a:r>
              <a:rPr lang="en-US" altLang="zh-CN" sz="2800"/>
              <a:t>LIN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USART</a:t>
            </a:r>
            <a:r>
              <a:rPr lang="zh-CN" altLang="en-US" sz="2800"/>
              <a:t>资源：</a:t>
            </a:r>
            <a:r>
              <a:rPr lang="en-US" altLang="zh-CN" sz="2800"/>
              <a:t> USART1</a:t>
            </a:r>
            <a:r>
              <a:rPr lang="zh-CN" altLang="en-US" sz="2800"/>
              <a:t>、</a:t>
            </a:r>
            <a:r>
              <a:rPr lang="en-US" altLang="zh-CN" sz="2800"/>
              <a:t> USART2</a:t>
            </a:r>
            <a:r>
              <a:rPr lang="zh-CN" altLang="en-US" sz="2800"/>
              <a:t>、</a:t>
            </a:r>
            <a:r>
              <a:rPr lang="en-US" altLang="zh-CN" sz="2800"/>
              <a:t> USART3</a:t>
            </a:r>
          </a:p>
        </p:txBody>
      </p:sp>
    </p:spTree>
    <p:extLst>
      <p:ext uri="{BB962C8B-B14F-4D97-AF65-F5344CB8AC3E}">
        <p14:creationId xmlns:p14="http://schemas.microsoft.com/office/powerpoint/2010/main" val="34369112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</a:rPr>
              <a:t>框图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E5D5A-23E1-4215-94FB-FD3E37885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34" y="1049866"/>
            <a:ext cx="4770332" cy="53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907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USART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14C041-1681-4B0F-9386-5196F157EA8D}"/>
              </a:ext>
            </a:extLst>
          </p:cNvPr>
          <p:cNvSpPr/>
          <p:nvPr/>
        </p:nvSpPr>
        <p:spPr>
          <a:xfrm>
            <a:off x="931333" y="1140179"/>
            <a:ext cx="10329334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A9EF1C-9503-4548-A0BF-52117A8E8C42}"/>
              </a:ext>
            </a:extLst>
          </p:cNvPr>
          <p:cNvSpPr/>
          <p:nvPr/>
        </p:nvSpPr>
        <p:spPr>
          <a:xfrm>
            <a:off x="4278875" y="1915180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发送控制器</a:t>
            </a:r>
            <a:endParaRPr lang="en-US" altLang="zh-CN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A4321B3-EFEA-4F32-A3EC-7EA466B6430B}"/>
              </a:ext>
            </a:extLst>
          </p:cNvPr>
          <p:cNvCxnSpPr>
            <a:cxnSpLocks/>
            <a:stCxn id="7" idx="3"/>
            <a:endCxn id="39" idx="1"/>
          </p:cNvCxnSpPr>
          <p:nvPr/>
        </p:nvCxnSpPr>
        <p:spPr>
          <a:xfrm>
            <a:off x="5819308" y="2427364"/>
            <a:ext cx="60826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A1E3A27-68FB-4361-AE8D-5F634207C5B8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3204526" y="2427363"/>
            <a:ext cx="0" cy="3683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B471546-E75B-431E-AC0B-36A1D337207E}"/>
              </a:ext>
            </a:extLst>
          </p:cNvPr>
          <p:cNvSpPr/>
          <p:nvPr/>
        </p:nvSpPr>
        <p:spPr>
          <a:xfrm>
            <a:off x="4272681" y="3649485"/>
            <a:ext cx="1540433" cy="102436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接收控制器</a:t>
            </a:r>
            <a:endParaRPr lang="en-US" altLang="zh-CN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E841F3-5282-41D2-ABF9-922B7621EAF4}"/>
              </a:ext>
            </a:extLst>
          </p:cNvPr>
          <p:cNvSpPr/>
          <p:nvPr/>
        </p:nvSpPr>
        <p:spPr>
          <a:xfrm>
            <a:off x="6427573" y="3450216"/>
            <a:ext cx="3138607" cy="142290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DDF10C-544D-4E5C-A127-30D8D0DB7CD1}"/>
              </a:ext>
            </a:extLst>
          </p:cNvPr>
          <p:cNvSpPr/>
          <p:nvPr/>
        </p:nvSpPr>
        <p:spPr>
          <a:xfrm>
            <a:off x="6427573" y="1715911"/>
            <a:ext cx="3138606" cy="142290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3370C1-2963-4B9A-9F52-18E3AEF711A6}"/>
              </a:ext>
            </a:extLst>
          </p:cNvPr>
          <p:cNvSpPr/>
          <p:nvPr/>
        </p:nvSpPr>
        <p:spPr>
          <a:xfrm>
            <a:off x="6791169" y="1884648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发送数据寄存器</a:t>
            </a:r>
            <a:r>
              <a:rPr lang="en-US" altLang="zh-CN"/>
              <a:t>TDR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A6C16D8-3A48-41AC-BB55-D2892A25E573}"/>
              </a:ext>
            </a:extLst>
          </p:cNvPr>
          <p:cNvSpPr/>
          <p:nvPr/>
        </p:nvSpPr>
        <p:spPr>
          <a:xfrm>
            <a:off x="6791169" y="2586769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发送移位寄存器</a:t>
            </a:r>
            <a:r>
              <a:rPr lang="en-US" altLang="zh-CN"/>
              <a:t>&gt;&gt;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B3FA107-EC3F-4C3A-AC15-24E0317C6C63}"/>
              </a:ext>
            </a:extLst>
          </p:cNvPr>
          <p:cNvSpPr/>
          <p:nvPr/>
        </p:nvSpPr>
        <p:spPr>
          <a:xfrm rot="5400000">
            <a:off x="7837471" y="2236543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A6EA9A-BEBA-41E3-84FC-95F714A6F159}"/>
              </a:ext>
            </a:extLst>
          </p:cNvPr>
          <p:cNvSpPr/>
          <p:nvPr/>
        </p:nvSpPr>
        <p:spPr>
          <a:xfrm>
            <a:off x="6791169" y="4330506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接收数据寄存器</a:t>
            </a:r>
            <a:r>
              <a:rPr lang="en-US" altLang="zh-CN"/>
              <a:t>RDR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9277E4-577F-4CF3-96EE-04633ECAA0E7}"/>
              </a:ext>
            </a:extLst>
          </p:cNvPr>
          <p:cNvSpPr/>
          <p:nvPr/>
        </p:nvSpPr>
        <p:spPr>
          <a:xfrm>
            <a:off x="6791169" y="3609522"/>
            <a:ext cx="2411414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&gt;&gt;</a:t>
            </a:r>
            <a:r>
              <a:rPr lang="zh-CN" altLang="en-US"/>
              <a:t>接收移位寄存器</a:t>
            </a:r>
            <a:r>
              <a:rPr lang="en-US" altLang="zh-CN"/>
              <a:t>&gt;&gt;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56AF034F-ED15-44EA-A590-E58F5663223A}"/>
              </a:ext>
            </a:extLst>
          </p:cNvPr>
          <p:cNvSpPr/>
          <p:nvPr/>
        </p:nvSpPr>
        <p:spPr>
          <a:xfrm rot="5400000">
            <a:off x="7837471" y="3961417"/>
            <a:ext cx="318811" cy="381643"/>
          </a:xfrm>
          <a:prstGeom prst="rightArrow">
            <a:avLst/>
          </a:prstGeom>
          <a:solidFill>
            <a:srgbClr val="BF9000"/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A38B0A-E642-4B98-BDB3-4B62B1E24D14}"/>
              </a:ext>
            </a:extLst>
          </p:cNvPr>
          <p:cNvSpPr/>
          <p:nvPr/>
        </p:nvSpPr>
        <p:spPr>
          <a:xfrm>
            <a:off x="10043806" y="3105044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8FD5291-A797-4180-A57D-811C13906FAF}"/>
              </a:ext>
            </a:extLst>
          </p:cNvPr>
          <p:cNvCxnSpPr>
            <a:cxnSpLocks/>
            <a:stCxn id="36" idx="3"/>
            <a:endCxn id="54" idx="1"/>
          </p:cNvCxnSpPr>
          <p:nvPr/>
        </p:nvCxnSpPr>
        <p:spPr>
          <a:xfrm flipV="1">
            <a:off x="9202583" y="2776241"/>
            <a:ext cx="841223" cy="2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35A6D477-B750-4E23-99F1-2C45D23684B3}"/>
              </a:ext>
            </a:extLst>
          </p:cNvPr>
          <p:cNvSpPr/>
          <p:nvPr/>
        </p:nvSpPr>
        <p:spPr>
          <a:xfrm>
            <a:off x="10043806" y="2586769"/>
            <a:ext cx="841223" cy="3789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4F7BDDE-3319-4E98-9A44-36BC9C599B2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609644" y="3801177"/>
            <a:ext cx="18152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84539E2-7973-4038-A9A3-4A9231A2416E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609644" y="3294516"/>
            <a:ext cx="34341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374C9F6-00AF-4C61-9C9D-DCC49358E54E}"/>
              </a:ext>
            </a:extLst>
          </p:cNvPr>
          <p:cNvCxnSpPr>
            <a:cxnSpLocks/>
          </p:cNvCxnSpPr>
          <p:nvPr/>
        </p:nvCxnSpPr>
        <p:spPr>
          <a:xfrm flipV="1">
            <a:off x="6609645" y="3294516"/>
            <a:ext cx="0" cy="506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CADE76F-C61F-4EFE-AAF8-3A15E615B1E4}"/>
              </a:ext>
            </a:extLst>
          </p:cNvPr>
          <p:cNvCxnSpPr>
            <a:cxnSpLocks/>
          </p:cNvCxnSpPr>
          <p:nvPr/>
        </p:nvCxnSpPr>
        <p:spPr>
          <a:xfrm>
            <a:off x="10888233" y="2778425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61928BB-4887-4D9E-BA2A-ED64C6224AE0}"/>
              </a:ext>
            </a:extLst>
          </p:cNvPr>
          <p:cNvCxnSpPr>
            <a:cxnSpLocks/>
          </p:cNvCxnSpPr>
          <p:nvPr/>
        </p:nvCxnSpPr>
        <p:spPr>
          <a:xfrm flipH="1">
            <a:off x="10888233" y="3294516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D1E669B-82D2-4FBF-B0B1-0C2C6A0D1201}"/>
              </a:ext>
            </a:extLst>
          </p:cNvPr>
          <p:cNvSpPr txBox="1"/>
          <p:nvPr/>
        </p:nvSpPr>
        <p:spPr>
          <a:xfrm>
            <a:off x="11202648" y="2407162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TX</a:t>
            </a:r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1D7EA7A-D77A-4DFD-A087-3C67240FBE4D}"/>
              </a:ext>
            </a:extLst>
          </p:cNvPr>
          <p:cNvSpPr txBox="1"/>
          <p:nvPr/>
        </p:nvSpPr>
        <p:spPr>
          <a:xfrm>
            <a:off x="11202648" y="3311390"/>
            <a:ext cx="6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RX</a:t>
            </a:r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51BE9C52-3CAB-4653-A499-FB0BE32BB5D2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5813114" y="4161669"/>
            <a:ext cx="6144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1F0CC04D-EB8A-4A36-ABEB-2C476F6D38FF}"/>
              </a:ext>
            </a:extLst>
          </p:cNvPr>
          <p:cNvSpPr/>
          <p:nvPr/>
        </p:nvSpPr>
        <p:spPr>
          <a:xfrm>
            <a:off x="9728627" y="5115861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8D664FB-52F9-47F9-9F7F-F45A0D97C213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1303866" y="3294516"/>
            <a:ext cx="11304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21C2B4EA-CB78-4A31-A34A-332029DB2D9A}"/>
              </a:ext>
            </a:extLst>
          </p:cNvPr>
          <p:cNvSpPr txBox="1"/>
          <p:nvPr/>
        </p:nvSpPr>
        <p:spPr>
          <a:xfrm>
            <a:off x="1193684" y="2925184"/>
            <a:ext cx="11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PCLK2/1</a:t>
            </a:r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055B5A2-3A46-48D9-AFA8-67484BB026E2}"/>
              </a:ext>
            </a:extLst>
          </p:cNvPr>
          <p:cNvSpPr/>
          <p:nvPr/>
        </p:nvSpPr>
        <p:spPr>
          <a:xfrm>
            <a:off x="2434309" y="2795732"/>
            <a:ext cx="1540433" cy="1024367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波特率</a:t>
            </a:r>
            <a:endParaRPr lang="en-US" altLang="zh-CN"/>
          </a:p>
          <a:p>
            <a:pPr algn="ctr"/>
            <a:r>
              <a:rPr lang="zh-CN" altLang="en-US"/>
              <a:t>发生器</a:t>
            </a:r>
            <a:endParaRPr lang="en-US" altLang="zh-CN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E631D67-9D95-401A-8097-7B83234173A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02945" y="2427364"/>
            <a:ext cx="1075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3D2BBEC0-6A03-47BA-9EA5-1FE58B1C4639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3204526" y="3820099"/>
            <a:ext cx="0" cy="3321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447EBB-B4C0-4C29-AB10-314427C65155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202945" y="4161669"/>
            <a:ext cx="10697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008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A27C9E-AEDA-4E50-BA77-532C5AA9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000873"/>
            <a:ext cx="7477860" cy="54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12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C03819-889C-43F3-9617-4FAF8E75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232948"/>
            <a:ext cx="7477860" cy="49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38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起始位侦测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27A714-675B-413D-8678-F0728B11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1497003"/>
            <a:ext cx="7477860" cy="44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6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启动配置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85DD26-CC5E-44A9-8427-F1F72AEE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85" y="2064258"/>
            <a:ext cx="10095430" cy="33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52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数据采样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A6BB07-5A4C-43CE-8944-8FAD50D3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0" y="2258835"/>
            <a:ext cx="7477860" cy="294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68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波特率发生器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发送器和接收器的波特率由波特率寄存器</a:t>
            </a:r>
            <a:r>
              <a:rPr lang="en-US" altLang="zh-CN" sz="2800"/>
              <a:t>BRR</a:t>
            </a:r>
            <a:r>
              <a:rPr lang="zh-CN" altLang="en-US" sz="2800"/>
              <a:t>里的</a:t>
            </a:r>
            <a:r>
              <a:rPr lang="en-US" altLang="zh-CN" sz="2800"/>
              <a:t>DIV</a:t>
            </a:r>
            <a:r>
              <a:rPr lang="zh-CN" altLang="en-US" sz="2800"/>
              <a:t>确定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计算公式：波特率 </a:t>
            </a:r>
            <a:r>
              <a:rPr lang="en-US" altLang="zh-CN" sz="2800"/>
              <a:t>= f</a:t>
            </a:r>
            <a:r>
              <a:rPr lang="en-US" altLang="zh-CN" sz="2800" baseline="-25000"/>
              <a:t>PCLK2/1</a:t>
            </a:r>
            <a:r>
              <a:rPr lang="en-US" altLang="zh-CN" sz="2800"/>
              <a:t> / (16 * DIV)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1889A8-74D9-4BB5-B703-109EFBF6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72" y="2679878"/>
            <a:ext cx="7349453" cy="36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700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HEX</a:t>
            </a:r>
            <a:r>
              <a:rPr lang="zh-CN" altLang="en-US" sz="2800"/>
              <a:t>模式</a:t>
            </a:r>
            <a:r>
              <a:rPr lang="en-US" altLang="zh-CN" sz="2800"/>
              <a:t>/</a:t>
            </a:r>
            <a:r>
              <a:rPr lang="zh-CN" altLang="en-US" sz="2800"/>
              <a:t>十六进制模式</a:t>
            </a:r>
            <a:r>
              <a:rPr lang="en-US" altLang="zh-CN" sz="2800"/>
              <a:t>/</a:t>
            </a:r>
            <a:r>
              <a:rPr lang="zh-CN" altLang="en-US" sz="2800"/>
              <a:t>二进制模式：以原始数据的形式显示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文本模式</a:t>
            </a:r>
            <a:r>
              <a:rPr lang="en-US" altLang="zh-CN" sz="2800"/>
              <a:t>/</a:t>
            </a:r>
            <a:r>
              <a:rPr lang="zh-CN" altLang="en-US" sz="2800"/>
              <a:t>字符模式：以原始数据编码后的形式显示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5A4DF0-8A9A-490A-8D89-BC88F6CB7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5" y="2679878"/>
            <a:ext cx="6155436" cy="3485852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70662259-0519-4EE9-B34F-67982DFA7268}"/>
              </a:ext>
            </a:extLst>
          </p:cNvPr>
          <p:cNvGrpSpPr/>
          <p:nvPr/>
        </p:nvGrpSpPr>
        <p:grpSpPr>
          <a:xfrm>
            <a:off x="7194759" y="2912689"/>
            <a:ext cx="4164167" cy="3023019"/>
            <a:chOff x="7364092" y="2822378"/>
            <a:chExt cx="4164167" cy="302301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4167CEA-9988-47ED-94B4-76619EEEEFA2}"/>
                </a:ext>
              </a:extLst>
            </p:cNvPr>
            <p:cNvSpPr/>
            <p:nvPr/>
          </p:nvSpPr>
          <p:spPr>
            <a:xfrm>
              <a:off x="7490735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5DDD0B8-D571-4370-8F33-084B00944283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05" y="4206460"/>
              <a:ext cx="1155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37C5165-B340-4D38-A072-DB130280982B}"/>
                </a:ext>
              </a:extLst>
            </p:cNvPr>
            <p:cNvSpPr/>
            <p:nvPr/>
          </p:nvSpPr>
          <p:spPr>
            <a:xfrm>
              <a:off x="10577370" y="3368355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4940DDA-E2BE-4BEF-9952-42E31F7C88E3}"/>
                </a:ext>
              </a:extLst>
            </p:cNvPr>
            <p:cNvSpPr/>
            <p:nvPr/>
          </p:nvSpPr>
          <p:spPr>
            <a:xfrm>
              <a:off x="7490735" y="4597024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编码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5F78F4C-70D5-4E03-8A79-1F809F7C4010}"/>
                </a:ext>
              </a:extLst>
            </p:cNvPr>
            <p:cNvSpPr/>
            <p:nvPr/>
          </p:nvSpPr>
          <p:spPr>
            <a:xfrm>
              <a:off x="10577370" y="4597023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译码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38D6458-3B7B-4084-A8D0-BFB7190782EE}"/>
                </a:ext>
              </a:extLst>
            </p:cNvPr>
            <p:cNvSpPr/>
            <p:nvPr/>
          </p:nvSpPr>
          <p:spPr>
            <a:xfrm>
              <a:off x="7490735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EB46AB-C736-4AEC-AB23-696F772763EE}"/>
                </a:ext>
              </a:extLst>
            </p:cNvPr>
            <p:cNvSpPr/>
            <p:nvPr/>
          </p:nvSpPr>
          <p:spPr>
            <a:xfrm>
              <a:off x="10577370" y="5397856"/>
              <a:ext cx="824247" cy="447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FB64B7-3B95-4D9D-9F03-F20123A93169}"/>
                </a:ext>
              </a:extLst>
            </p:cNvPr>
            <p:cNvSpPr txBox="1"/>
            <p:nvPr/>
          </p:nvSpPr>
          <p:spPr>
            <a:xfrm>
              <a:off x="9100101" y="3840169"/>
              <a:ext cx="692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0x41</a:t>
              </a:r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DF7B322-CA5B-4F7D-9004-510598E1B8FF}"/>
                </a:ext>
              </a:extLst>
            </p:cNvPr>
            <p:cNvSpPr txBox="1"/>
            <p:nvPr/>
          </p:nvSpPr>
          <p:spPr>
            <a:xfrm>
              <a:off x="7364092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发送方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AAF3824-2988-42CD-9408-DE15661C3228}"/>
                </a:ext>
              </a:extLst>
            </p:cNvPr>
            <p:cNvSpPr txBox="1"/>
            <p:nvPr/>
          </p:nvSpPr>
          <p:spPr>
            <a:xfrm>
              <a:off x="10450727" y="2822378"/>
              <a:ext cx="1077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接收方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77F7D72-C030-4083-BFAE-503A38F9FBB4}"/>
                </a:ext>
              </a:extLst>
            </p:cNvPr>
            <p:cNvCxnSpPr>
              <a:cxnSpLocks/>
            </p:cNvCxnSpPr>
            <p:nvPr/>
          </p:nvCxnSpPr>
          <p:spPr>
            <a:xfrm>
              <a:off x="8314982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5586B2BF-3FA7-41B3-9959-17004B62F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4982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19B996D-0653-4349-B69E-9F7DACFEC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4047" y="3815896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0743E89-6804-4D0A-9441-BA56044A855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4048" y="4206460"/>
              <a:ext cx="553323" cy="39056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5361939B-816B-4D1A-9B25-C0BE7D8251B6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7902859" y="5044565"/>
              <a:ext cx="0" cy="3532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F036ABC-8479-4961-97A9-2F8C2BABCC01}"/>
                </a:ext>
              </a:extLst>
            </p:cNvPr>
            <p:cNvCxnSpPr>
              <a:cxnSpLocks/>
            </p:cNvCxnSpPr>
            <p:nvPr/>
          </p:nvCxnSpPr>
          <p:spPr>
            <a:xfrm>
              <a:off x="10989494" y="5044564"/>
              <a:ext cx="0" cy="3532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107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3D954C-B21B-48A4-93EE-ED891635B190}"/>
              </a:ext>
            </a:extLst>
          </p:cNvPr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EC53184-881A-42E7-B780-EDCF603D40FC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6F3D5-FFE2-40D2-A191-4DC892DE876E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6AEA5B-6D1C-45F5-9279-D22D9CB72AF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A99B83-FE9D-40AC-B11B-B695D33B4F0D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571711-868D-4480-B6CC-D8A0C90812B4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7B61CAD-C086-49E1-9C50-C0F39334F6DC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492376-637C-4B2A-8D43-005B67EEEC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64D48-A146-4930-B29C-6700B2F34CE4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E4E177A-85BB-49C8-A8D2-C5B7624F1AE3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F46CB5-9FC0-42A1-8014-97B51034C77B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251E06-4654-4E87-B95F-75935AFEB61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71EF9D-CEB5-4320-8C18-817918A85A8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5C6D0ED9-E0BE-49AF-ACE8-BFED3B3F71C9}"/>
              </a:ext>
            </a:extLst>
          </p:cNvPr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30AB888F-325F-4675-9FEC-B6CF57897658}"/>
              </a:ext>
            </a:extLst>
          </p:cNvPr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5A28D6-6EB9-4A5A-9D10-C1992DC01330}"/>
              </a:ext>
            </a:extLst>
          </p:cNvPr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6081D-4904-4A51-BAB9-ABCD53993B0F}"/>
              </a:ext>
            </a:extLst>
          </p:cNvPr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500C5E-A4F0-4EC1-85C9-259241AD0B7A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87789D-5684-4055-BB55-A734F1F5E859}"/>
              </a:ext>
            </a:extLst>
          </p:cNvPr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7432C4-0329-4606-88AE-654A948CE271}"/>
              </a:ext>
            </a:extLst>
          </p:cNvPr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CF5114D-78E5-4924-ACCE-A6F458D4326D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AFE758C-8BAF-46C2-85B8-37D324465805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9CAF4BF-447B-4B17-93FC-75F33F5C41E6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326EE20-0840-4F12-B0B0-E984CB997BE8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E2D0B1F-62E3-4BE7-8DB9-5C21430EC2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367BD6-F6C0-4A3E-AEAF-D674B5948390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931A865-C68F-4B4D-A840-F4E563601585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5ADE5C-754F-4A26-9ED3-22D82DCAD44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0FA3AE-DF49-4C68-992B-C457ECE62450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24E8D5-E5F8-4D61-8C17-B86A96BAA850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0B6E6E-F5B5-46C3-8A5A-CB0AC3A168B8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sp>
        <p:nvSpPr>
          <p:cNvPr id="45" name="右大括号 44">
            <a:extLst>
              <a:ext uri="{FF2B5EF4-FFF2-40B4-BE49-F238E27FC236}">
                <a16:creationId xmlns:a16="http://schemas.microsoft.com/office/drawing/2014/main" id="{9FFC3D92-8504-4548-B70C-4D23B2CFF0CC}"/>
              </a:ext>
            </a:extLst>
          </p:cNvPr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8A1AD007-D5F7-444F-A1BB-2C87BB72EA9E}"/>
              </a:ext>
            </a:extLst>
          </p:cNvPr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C697A6D-55F9-4CB7-894B-8EC02546496D}"/>
              </a:ext>
            </a:extLst>
          </p:cNvPr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CEE381-DE5E-4793-AF32-1AF6D4EE1DB9}"/>
              </a:ext>
            </a:extLst>
          </p:cNvPr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BBEF10A-834F-4A7F-972E-03F848440CB9}"/>
              </a:ext>
            </a:extLst>
          </p:cNvPr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3318251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文本数据包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0413918" y="2125017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3D954C-B21B-48A4-93EE-ED891635B190}"/>
              </a:ext>
            </a:extLst>
          </p:cNvPr>
          <p:cNvGrpSpPr/>
          <p:nvPr/>
        </p:nvGrpSpPr>
        <p:grpSpPr>
          <a:xfrm>
            <a:off x="832038" y="2187005"/>
            <a:ext cx="9581880" cy="399245"/>
            <a:chOff x="862885" y="2653048"/>
            <a:chExt cx="9581880" cy="39924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EC53184-881A-42E7-B780-EDCF603D40FC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C6F3D5-FFE2-40D2-A191-4DC892DE876E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6AEA5B-6D1C-45F5-9279-D22D9CB72AF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A99B83-FE9D-40AC-B11B-B695D33B4F0D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571711-868D-4480-B6CC-D8A0C90812B4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7B61CAD-C086-49E1-9C50-C0F39334F6DC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492376-637C-4B2A-8D43-005B67EEEC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64D48-A146-4930-B29C-6700B2F34CE4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E4E177A-85BB-49C8-A8D2-C5B7624F1AE3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F46CB5-9FC0-42A1-8014-97B51034C77B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'F'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251E06-4654-4E87-B95F-75935AFEB61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71EF9D-CEB5-4320-8C18-817918A85A8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25" name="右大括号 24">
            <a:extLst>
              <a:ext uri="{FF2B5EF4-FFF2-40B4-BE49-F238E27FC236}">
                <a16:creationId xmlns:a16="http://schemas.microsoft.com/office/drawing/2014/main" id="{5C6D0ED9-E0BE-49AF-ACE8-BFED3B3F71C9}"/>
              </a:ext>
            </a:extLst>
          </p:cNvPr>
          <p:cNvSpPr/>
          <p:nvPr/>
        </p:nvSpPr>
        <p:spPr>
          <a:xfrm rot="5400000">
            <a:off x="3027885" y="452390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30AB888F-325F-4675-9FEC-B6CF57897658}"/>
              </a:ext>
            </a:extLst>
          </p:cNvPr>
          <p:cNvSpPr/>
          <p:nvPr/>
        </p:nvSpPr>
        <p:spPr>
          <a:xfrm rot="5400000">
            <a:off x="7818826" y="452391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5A28D6-6EB9-4A5A-9D10-C1992DC01330}"/>
              </a:ext>
            </a:extLst>
          </p:cNvPr>
          <p:cNvSpPr txBox="1"/>
          <p:nvPr/>
        </p:nvSpPr>
        <p:spPr>
          <a:xfrm>
            <a:off x="2628081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36081D-4904-4A51-BAB9-ABCD53993B0F}"/>
              </a:ext>
            </a:extLst>
          </p:cNvPr>
          <p:cNvSpPr txBox="1"/>
          <p:nvPr/>
        </p:nvSpPr>
        <p:spPr>
          <a:xfrm>
            <a:off x="7419022" y="3109470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500C5E-A4F0-4EC1-85C9-259241AD0B7A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固定包长，含包头包尾</a:t>
            </a:r>
            <a:endParaRPr lang="en-US" altLang="zh-CN" sz="28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87789D-5684-4055-BB55-A734F1F5E859}"/>
              </a:ext>
            </a:extLst>
          </p:cNvPr>
          <p:cNvSpPr txBox="1"/>
          <p:nvPr/>
        </p:nvSpPr>
        <p:spPr>
          <a:xfrm>
            <a:off x="9615428" y="4637175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F7432C4-0329-4606-88AE-654A948CE271}"/>
              </a:ext>
            </a:extLst>
          </p:cNvPr>
          <p:cNvGrpSpPr/>
          <p:nvPr/>
        </p:nvGrpSpPr>
        <p:grpSpPr>
          <a:xfrm>
            <a:off x="832038" y="4699163"/>
            <a:ext cx="8783390" cy="399245"/>
            <a:chOff x="862885" y="2653048"/>
            <a:chExt cx="8783390" cy="39924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CF5114D-78E5-4924-ACCE-A6F458D4326D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AFE758C-8BAF-46C2-85B8-37D324465805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9CAF4BF-447B-4B17-93FC-75F33F5C41E6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326EE20-0840-4F12-B0B0-E984CB997BE8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E2D0B1F-62E3-4BE7-8DB9-5C21430EC2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1367BD6-F6C0-4A3E-AEAF-D674B5948390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931A865-C68F-4B4D-A840-F4E563601585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5ADE5C-754F-4A26-9ED3-22D82DCAD44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00FA3AE-DF49-4C68-992B-C457ECE62450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24E8D5-E5F8-4D61-8C17-B86A96BAA850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0B6E6E-F5B5-46C3-8A5A-CB0AC3A168B8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sp>
        <p:nvSpPr>
          <p:cNvPr id="45" name="右大括号 44">
            <a:extLst>
              <a:ext uri="{FF2B5EF4-FFF2-40B4-BE49-F238E27FC236}">
                <a16:creationId xmlns:a16="http://schemas.microsoft.com/office/drawing/2014/main" id="{9FFC3D92-8504-4548-B70C-4D23B2CFF0CC}"/>
              </a:ext>
            </a:extLst>
          </p:cNvPr>
          <p:cNvSpPr/>
          <p:nvPr/>
        </p:nvSpPr>
        <p:spPr>
          <a:xfrm rot="5400000">
            <a:off x="3027885" y="2964548"/>
            <a:ext cx="399245" cy="47909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8A1AD007-D5F7-444F-A1BB-2C87BB72EA9E}"/>
              </a:ext>
            </a:extLst>
          </p:cNvPr>
          <p:cNvSpPr/>
          <p:nvPr/>
        </p:nvSpPr>
        <p:spPr>
          <a:xfrm rot="5400000">
            <a:off x="7419581" y="3363795"/>
            <a:ext cx="399245" cy="399244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C697A6D-55F9-4CB7-894B-8EC02546496D}"/>
              </a:ext>
            </a:extLst>
          </p:cNvPr>
          <p:cNvSpPr txBox="1"/>
          <p:nvPr/>
        </p:nvSpPr>
        <p:spPr>
          <a:xfrm>
            <a:off x="2628081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CEE381-DE5E-4793-AF32-1AF6D4EE1DB9}"/>
              </a:ext>
            </a:extLst>
          </p:cNvPr>
          <p:cNvSpPr txBox="1"/>
          <p:nvPr/>
        </p:nvSpPr>
        <p:spPr>
          <a:xfrm>
            <a:off x="7419022" y="5621628"/>
            <a:ext cx="11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数据包</a:t>
            </a:r>
            <a:r>
              <a:rPr lang="en-US" altLang="zh-CN"/>
              <a:t>2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BBEF10A-834F-4A7F-972E-03F848440CB9}"/>
              </a:ext>
            </a:extLst>
          </p:cNvPr>
          <p:cNvSpPr txBox="1"/>
          <p:nvPr/>
        </p:nvSpPr>
        <p:spPr>
          <a:xfrm>
            <a:off x="570963" y="374853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可变包长，含包头包尾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7545197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HEX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数据包接收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2D926-7F8E-4CE9-A2D2-10E0C404971C}"/>
              </a:ext>
            </a:extLst>
          </p:cNvPr>
          <p:cNvSpPr txBox="1"/>
          <p:nvPr/>
        </p:nvSpPr>
        <p:spPr>
          <a:xfrm>
            <a:off x="1041391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E762BA-D56B-41FE-BD6B-131544DFB694}"/>
              </a:ext>
            </a:extLst>
          </p:cNvPr>
          <p:cNvGrpSpPr/>
          <p:nvPr/>
        </p:nvGrpSpPr>
        <p:grpSpPr>
          <a:xfrm>
            <a:off x="832038" y="1554828"/>
            <a:ext cx="9581880" cy="399245"/>
            <a:chOff x="862885" y="2653048"/>
            <a:chExt cx="9581880" cy="3992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CCF9BB5-2F27-4912-8014-4A25141C6957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09ECE5-8F6C-42DD-8076-D9542E2208C3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0x01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1F68B3-6A99-4F74-A2EB-C042B0EA7F70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0x02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62411B-675C-40BF-A922-9A20A0276409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0x03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3372CF-2969-47CE-8880-F7BEEE157E31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0x04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01754B-F04B-4A94-A288-663AB324050E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DA496ED-AC48-4003-86D5-B09EA645B493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0xFF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F61B17-2610-4860-8D34-9E54B6E2B975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0x05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7269AB1-2F86-4F8E-88C5-156486701968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0x06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DF8F784-BA87-45A8-9ADE-91B762C18BEE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0x07</a:t>
              </a: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E38517-0A58-452D-9E9A-45362CB24A87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0x08</a:t>
              </a:r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09363FB-F290-4968-95FA-5E242DF9ECC5}"/>
                </a:ext>
              </a:extLst>
            </p:cNvPr>
            <p:cNvSpPr/>
            <p:nvPr/>
          </p:nvSpPr>
          <p:spPr>
            <a:xfrm>
              <a:off x="96462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0xFE</a:t>
              </a:r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33D2CC7-BEB3-4661-ADA9-FD6E14EDE480}"/>
              </a:ext>
            </a:extLst>
          </p:cNvPr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C8FC776A-F0BC-46AD-8106-CFB45558D5B5}"/>
                </a:ext>
              </a:extLst>
            </p:cNvPr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B7EFE91-F9DA-4A5F-AE8A-92C446DE69F4}"/>
                </a:ext>
              </a:extLst>
            </p:cNvPr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277786BE-B14E-42B8-A313-2DFF1B8A573C}"/>
                  </a:ext>
                </a:extLst>
              </p:cNvPr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</a:p>
              <a:p>
                <a:pPr algn="ctr"/>
                <a:r>
                  <a:rPr lang="zh-CN" altLang="en-US"/>
                  <a:t>等待包头</a:t>
                </a: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92BEC77-1008-4B52-B0F0-EFE4D21F0E41}"/>
                  </a:ext>
                </a:extLst>
              </p:cNvPr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</a:p>
              <a:p>
                <a:pPr algn="ctr"/>
                <a:r>
                  <a:rPr lang="zh-CN" altLang="en-US"/>
                  <a:t>接收数据</a:t>
                </a: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9F80714-58CE-4B3E-843A-10457EF201D4}"/>
                  </a:ext>
                </a:extLst>
              </p:cNvPr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</a:p>
              <a:p>
                <a:pPr algn="ctr"/>
                <a:r>
                  <a:rPr lang="zh-CN" altLang="en-US"/>
                  <a:t>等待包尾</a:t>
                </a: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84989BA1-EF0A-4D71-8FE3-1455DC3B3D28}"/>
                  </a:ext>
                </a:extLst>
              </p:cNvPr>
              <p:cNvCxnSpPr>
                <a:cxnSpLocks/>
                <a:stCxn id="2" idx="6"/>
                <a:endCxn id="20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D8BD65-A89D-4B72-B238-8C58AE3CAD21}"/>
                  </a:ext>
                </a:extLst>
              </p:cNvPr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0xFF</a:t>
                </a:r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FF97DCA2-DDDD-498E-8DC7-59C9CA717230}"/>
                  </a:ext>
                </a:extLst>
              </p:cNvPr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52C1A14-3A4A-4DA4-8352-3947E640D717}"/>
                  </a:ext>
                </a:extLst>
              </p:cNvPr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31" name="弧形 30">
                <a:extLst>
                  <a:ext uri="{FF2B5EF4-FFF2-40B4-BE49-F238E27FC236}">
                    <a16:creationId xmlns:a16="http://schemas.microsoft.com/office/drawing/2014/main" id="{52129F98-42A6-41EA-AF01-09A424933101}"/>
                  </a:ext>
                </a:extLst>
              </p:cNvPr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1979123-54F8-4AEF-9887-F8D8135C00AE}"/>
                  </a:ext>
                </a:extLst>
              </p:cNvPr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未收够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FBA74C49-6B58-4561-8889-0690A652FFD3}"/>
                  </a:ext>
                </a:extLst>
              </p:cNvPr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收够</a:t>
                </a:r>
                <a:r>
                  <a:rPr lang="en-US" altLang="zh-CN"/>
                  <a:t>4</a:t>
                </a:r>
                <a:r>
                  <a:rPr lang="zh-CN" altLang="en-US"/>
                  <a:t>个数据</a:t>
                </a:r>
                <a:endParaRPr lang="en-US" altLang="zh-CN"/>
              </a:p>
            </p:txBody>
          </p:sp>
          <p:sp>
            <p:nvSpPr>
              <p:cNvPr id="35" name="弧形 34">
                <a:extLst>
                  <a:ext uri="{FF2B5EF4-FFF2-40B4-BE49-F238E27FC236}">
                    <a16:creationId xmlns:a16="http://schemas.microsoft.com/office/drawing/2014/main" id="{72FFA9EB-8975-4C00-8F5A-08A08A45BE55}"/>
                  </a:ext>
                </a:extLst>
              </p:cNvPr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7057DC7-18FC-464E-984E-21B47A8CB323}"/>
                  </a:ext>
                </a:extLst>
              </p:cNvPr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3651E154-F522-42FE-A7D6-471B4DECF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A987694-A520-4B7A-82CB-E7DC95AB9FE0}"/>
                  </a:ext>
                </a:extLst>
              </p:cNvPr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0xFE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16519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文本数据包接收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F66EE2-82AA-4E41-9B47-81D57A739502}"/>
              </a:ext>
            </a:extLst>
          </p:cNvPr>
          <p:cNvSpPr txBox="1"/>
          <p:nvPr/>
        </p:nvSpPr>
        <p:spPr>
          <a:xfrm>
            <a:off x="9615428" y="1492840"/>
            <a:ext cx="102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420782-87FB-4512-A63F-49D6A6A0E56A}"/>
              </a:ext>
            </a:extLst>
          </p:cNvPr>
          <p:cNvGrpSpPr/>
          <p:nvPr/>
        </p:nvGrpSpPr>
        <p:grpSpPr>
          <a:xfrm>
            <a:off x="832038" y="1554828"/>
            <a:ext cx="8783390" cy="399245"/>
            <a:chOff x="862885" y="2653048"/>
            <a:chExt cx="8783390" cy="3992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B862E0-1403-43FF-9569-C5C757DF6588}"/>
                </a:ext>
              </a:extLst>
            </p:cNvPr>
            <p:cNvSpPr/>
            <p:nvPr/>
          </p:nvSpPr>
          <p:spPr>
            <a:xfrm>
              <a:off x="8628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06A019-0E4D-45DB-A241-EE3694AA6DE0}"/>
                </a:ext>
              </a:extLst>
            </p:cNvPr>
            <p:cNvSpPr/>
            <p:nvPr/>
          </p:nvSpPr>
          <p:spPr>
            <a:xfrm>
              <a:off x="166137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'A'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EE54DD-B6D0-4B6A-88D6-9956012D34C2}"/>
                </a:ext>
              </a:extLst>
            </p:cNvPr>
            <p:cNvSpPr/>
            <p:nvPr/>
          </p:nvSpPr>
          <p:spPr>
            <a:xfrm>
              <a:off x="245986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'B'</a:t>
              </a: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EB9533-39A2-413B-8AB4-02CF8114EBD9}"/>
                </a:ext>
              </a:extLst>
            </p:cNvPr>
            <p:cNvSpPr/>
            <p:nvPr/>
          </p:nvSpPr>
          <p:spPr>
            <a:xfrm>
              <a:off x="325835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'C'</a:t>
              </a: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CE96A5-43A9-4829-9EA0-E905C04A1A09}"/>
                </a:ext>
              </a:extLst>
            </p:cNvPr>
            <p:cNvSpPr/>
            <p:nvPr/>
          </p:nvSpPr>
          <p:spPr>
            <a:xfrm>
              <a:off x="405684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070308F-26D2-46B5-8215-E5C0FFD156E9}"/>
                </a:ext>
              </a:extLst>
            </p:cNvPr>
            <p:cNvSpPr/>
            <p:nvPr/>
          </p:nvSpPr>
          <p:spPr>
            <a:xfrm>
              <a:off x="485533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95E839B-619C-4C45-8E3C-D3CD95E68A24}"/>
                </a:ext>
              </a:extLst>
            </p:cNvPr>
            <p:cNvSpPr/>
            <p:nvPr/>
          </p:nvSpPr>
          <p:spPr>
            <a:xfrm>
              <a:off x="565382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'@'</a:t>
              </a: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68D6B70-3532-48D4-8813-E0C734681AD9}"/>
                </a:ext>
              </a:extLst>
            </p:cNvPr>
            <p:cNvSpPr/>
            <p:nvPr/>
          </p:nvSpPr>
          <p:spPr>
            <a:xfrm>
              <a:off x="645231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'D'</a:t>
              </a: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031EC60-FDAA-48E3-AC88-27DA14A0C661}"/>
                </a:ext>
              </a:extLst>
            </p:cNvPr>
            <p:cNvSpPr/>
            <p:nvPr/>
          </p:nvSpPr>
          <p:spPr>
            <a:xfrm>
              <a:off x="725080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'E'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31CB0B-3241-4475-9448-305FEA20FA49}"/>
                </a:ext>
              </a:extLst>
            </p:cNvPr>
            <p:cNvSpPr/>
            <p:nvPr/>
          </p:nvSpPr>
          <p:spPr>
            <a:xfrm>
              <a:off x="804929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'\r'</a:t>
              </a: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CA029B5-D984-4832-9557-66E804B30F43}"/>
                </a:ext>
              </a:extLst>
            </p:cNvPr>
            <p:cNvSpPr/>
            <p:nvPr/>
          </p:nvSpPr>
          <p:spPr>
            <a:xfrm>
              <a:off x="8847785" y="2653048"/>
              <a:ext cx="798490" cy="3992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'\n'</a:t>
              </a:r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248DE4-0260-4ED6-A161-C478C051700B}"/>
              </a:ext>
            </a:extLst>
          </p:cNvPr>
          <p:cNvGrpSpPr/>
          <p:nvPr/>
        </p:nvGrpSpPr>
        <p:grpSpPr>
          <a:xfrm>
            <a:off x="2748318" y="1817612"/>
            <a:ext cx="6695365" cy="3919033"/>
            <a:chOff x="2415040" y="1817612"/>
            <a:chExt cx="6695365" cy="391903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02BC9E7-ED13-4B10-AA5A-A8C9868F51DF}"/>
                </a:ext>
              </a:extLst>
            </p:cNvPr>
            <p:cNvGrpSpPr/>
            <p:nvPr/>
          </p:nvGrpSpPr>
          <p:grpSpPr>
            <a:xfrm>
              <a:off x="2415040" y="2779322"/>
              <a:ext cx="6695365" cy="2957323"/>
              <a:chOff x="2328342" y="2511724"/>
              <a:chExt cx="6695365" cy="2957323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9DB6C2C-10A1-4B02-A06B-4485EA841714}"/>
                  </a:ext>
                </a:extLst>
              </p:cNvPr>
              <p:cNvSpPr/>
              <p:nvPr/>
            </p:nvSpPr>
            <p:spPr>
              <a:xfrm>
                <a:off x="2569028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0</a:t>
                </a:r>
              </a:p>
              <a:p>
                <a:pPr algn="ctr"/>
                <a:r>
                  <a:rPr lang="zh-CN" altLang="en-US"/>
                  <a:t>等待包头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42FA9BF8-7D00-4105-B8BF-1409AA44A7F4}"/>
                  </a:ext>
                </a:extLst>
              </p:cNvPr>
              <p:cNvSpPr/>
              <p:nvPr/>
            </p:nvSpPr>
            <p:spPr>
              <a:xfrm>
                <a:off x="5108707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1</a:t>
                </a:r>
              </a:p>
              <a:p>
                <a:pPr algn="ctr"/>
                <a:r>
                  <a:rPr lang="zh-CN" altLang="en-US" sz="1400"/>
                  <a:t>接收数据等待包尾</a:t>
                </a: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34C074-08C9-4EB1-8725-7FD6F225F5A3}"/>
                  </a:ext>
                </a:extLst>
              </p:cNvPr>
              <p:cNvSpPr/>
              <p:nvPr/>
            </p:nvSpPr>
            <p:spPr>
              <a:xfrm>
                <a:off x="7670800" y="3429000"/>
                <a:ext cx="1094704" cy="109470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S = 2</a:t>
                </a:r>
              </a:p>
              <a:p>
                <a:pPr algn="ctr"/>
                <a:r>
                  <a:rPr lang="zh-CN" altLang="en-US"/>
                  <a:t>等待包尾</a:t>
                </a:r>
              </a:p>
            </p:txBody>
          </p: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753AF71D-9E46-4AEB-BD47-5BC493FC21EB}"/>
                  </a:ext>
                </a:extLst>
              </p:cNvPr>
              <p:cNvCxnSpPr>
                <a:cxnSpLocks/>
                <a:stCxn id="47" idx="6"/>
                <a:endCxn id="48" idx="2"/>
              </p:cNvCxnSpPr>
              <p:nvPr/>
            </p:nvCxnSpPr>
            <p:spPr>
              <a:xfrm>
                <a:off x="3663732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20D79DA-FA72-4BD9-BA46-615502B1DADE}"/>
                  </a:ext>
                </a:extLst>
              </p:cNvPr>
              <p:cNvSpPr txBox="1"/>
              <p:nvPr/>
            </p:nvSpPr>
            <p:spPr>
              <a:xfrm>
                <a:off x="3521936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'@'</a:t>
                </a:r>
              </a:p>
            </p:txBody>
          </p:sp>
          <p:sp>
            <p:nvSpPr>
              <p:cNvPr id="52" name="弧形 51">
                <a:extLst>
                  <a:ext uri="{FF2B5EF4-FFF2-40B4-BE49-F238E27FC236}">
                    <a16:creationId xmlns:a16="http://schemas.microsoft.com/office/drawing/2014/main" id="{DAEAF6DC-6675-4B30-A1C6-EB02C8A92663}"/>
                  </a:ext>
                </a:extLst>
              </p:cNvPr>
              <p:cNvSpPr/>
              <p:nvPr/>
            </p:nvSpPr>
            <p:spPr>
              <a:xfrm rot="2700000">
                <a:off x="2807352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6203052-EBC6-4E66-A464-7FBD37566592}"/>
                  </a:ext>
                </a:extLst>
              </p:cNvPr>
              <p:cNvSpPr txBox="1"/>
              <p:nvPr/>
            </p:nvSpPr>
            <p:spPr>
              <a:xfrm>
                <a:off x="2328342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4" name="弧形 53">
                <a:extLst>
                  <a:ext uri="{FF2B5EF4-FFF2-40B4-BE49-F238E27FC236}">
                    <a16:creationId xmlns:a16="http://schemas.microsoft.com/office/drawing/2014/main" id="{C6979815-6EFE-430C-A229-ADF5109720E3}"/>
                  </a:ext>
                </a:extLst>
              </p:cNvPr>
              <p:cNvSpPr/>
              <p:nvPr/>
            </p:nvSpPr>
            <p:spPr>
              <a:xfrm rot="2700000">
                <a:off x="5351265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4000141-C63F-436C-B94C-B4975580B63F}"/>
                  </a:ext>
                </a:extLst>
              </p:cNvPr>
              <p:cNvSpPr txBox="1"/>
              <p:nvPr/>
            </p:nvSpPr>
            <p:spPr>
              <a:xfrm>
                <a:off x="4675117" y="2511724"/>
                <a:ext cx="1961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7DB6804-0C6F-4F9F-AC06-EECEF203AD74}"/>
                  </a:ext>
                </a:extLst>
              </p:cNvPr>
              <p:cNvSpPr txBox="1"/>
              <p:nvPr/>
            </p:nvSpPr>
            <p:spPr>
              <a:xfrm>
                <a:off x="6106029" y="3552137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'\r'</a:t>
                </a:r>
              </a:p>
            </p:txBody>
          </p:sp>
          <p:sp>
            <p:nvSpPr>
              <p:cNvPr id="57" name="弧形 56">
                <a:extLst>
                  <a:ext uri="{FF2B5EF4-FFF2-40B4-BE49-F238E27FC236}">
                    <a16:creationId xmlns:a16="http://schemas.microsoft.com/office/drawing/2014/main" id="{FFAEF138-261E-4434-A213-6E62A6D84A13}"/>
                  </a:ext>
                </a:extLst>
              </p:cNvPr>
              <p:cNvSpPr/>
              <p:nvPr/>
            </p:nvSpPr>
            <p:spPr>
              <a:xfrm rot="2700000">
                <a:off x="7921554" y="2950479"/>
                <a:ext cx="609588" cy="609588"/>
              </a:xfrm>
              <a:prstGeom prst="arc">
                <a:avLst>
                  <a:gd name="adj1" fmla="val 5400754"/>
                  <a:gd name="adj2" fmla="val 0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A06D63E-9217-467C-948A-11F70BE4E7E9}"/>
                  </a:ext>
                </a:extLst>
              </p:cNvPr>
              <p:cNvSpPr txBox="1"/>
              <p:nvPr/>
            </p:nvSpPr>
            <p:spPr>
              <a:xfrm>
                <a:off x="7442544" y="2511724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收到其他数据</a:t>
                </a:r>
                <a:endParaRPr lang="en-US" altLang="zh-CN"/>
              </a:p>
            </p:txBody>
          </p: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03E48EE1-F1E4-4CD4-8DCC-74ECB5288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618" y="3976352"/>
                <a:ext cx="144497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B424CD4-9DA7-458A-AEFF-60789E0A8B5C}"/>
                  </a:ext>
                </a:extLst>
              </p:cNvPr>
              <p:cNvSpPr txBox="1"/>
              <p:nvPr/>
            </p:nvSpPr>
            <p:spPr>
              <a:xfrm>
                <a:off x="4955628" y="5099715"/>
                <a:ext cx="1581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/>
                  <a:t>收到</a:t>
                </a:r>
                <a:r>
                  <a:rPr lang="en-US" altLang="zh-CN"/>
                  <a:t>'\n'</a:t>
                </a:r>
              </a:p>
            </p:txBody>
          </p:sp>
        </p:grpSp>
        <p:sp>
          <p:nvSpPr>
            <p:cNvPr id="61" name="弧形 60">
              <a:extLst>
                <a:ext uri="{FF2B5EF4-FFF2-40B4-BE49-F238E27FC236}">
                  <a16:creationId xmlns:a16="http://schemas.microsoft.com/office/drawing/2014/main" id="{24038E4D-14C4-4880-A1AA-4EBA657C7B26}"/>
                </a:ext>
              </a:extLst>
            </p:cNvPr>
            <p:cNvSpPr/>
            <p:nvPr/>
          </p:nvSpPr>
          <p:spPr>
            <a:xfrm>
              <a:off x="2964052" y="1817612"/>
              <a:ext cx="5480703" cy="3485560"/>
            </a:xfrm>
            <a:prstGeom prst="arc">
              <a:avLst>
                <a:gd name="adj1" fmla="val 1572164"/>
                <a:gd name="adj2" fmla="val 9188939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59736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05771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最小系统电路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09F269-EEAD-4514-8A7F-AAD15B9E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80" y="1060820"/>
            <a:ext cx="9878439" cy="54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软件安装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/>
              <a:t>Keil5 MDK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安装器件支持包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软件注册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 dirty="0"/>
              <a:t>STLINK</a:t>
            </a:r>
            <a:r>
              <a:rPr lang="zh-CN" altLang="en-US" sz="2800" dirty="0"/>
              <a:t>驱动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安装</a:t>
            </a:r>
            <a:r>
              <a:rPr lang="en-US" altLang="zh-CN" sz="2800" dirty="0"/>
              <a:t>USB</a:t>
            </a:r>
            <a:r>
              <a:rPr lang="zh-CN" altLang="en-US" sz="2800" dirty="0"/>
              <a:t>转串口驱动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6454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型号分类及缩写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33445"/>
              </p:ext>
            </p:extLst>
          </p:nvPr>
        </p:nvGraphicFramePr>
        <p:xfrm>
          <a:off x="756990" y="1476255"/>
          <a:ext cx="10602175" cy="4512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3934">
                  <a:extLst>
                    <a:ext uri="{9D8B030D-6E8A-4147-A177-3AD203B41FA5}">
                      <a16:colId xmlns:a16="http://schemas.microsoft.com/office/drawing/2014/main" val="3273049327"/>
                    </a:ext>
                  </a:extLst>
                </a:gridCol>
                <a:gridCol w="3464417">
                  <a:extLst>
                    <a:ext uri="{9D8B030D-6E8A-4147-A177-3AD203B41FA5}">
                      <a16:colId xmlns:a16="http://schemas.microsoft.com/office/drawing/2014/main" val="3215038631"/>
                    </a:ext>
                  </a:extLst>
                </a:gridCol>
                <a:gridCol w="2073498">
                  <a:extLst>
                    <a:ext uri="{9D8B030D-6E8A-4147-A177-3AD203B41FA5}">
                      <a16:colId xmlns:a16="http://schemas.microsoft.com/office/drawing/2014/main" val="453308692"/>
                    </a:ext>
                  </a:extLst>
                </a:gridCol>
                <a:gridCol w="3580326">
                  <a:extLst>
                    <a:ext uri="{9D8B030D-6E8A-4147-A177-3AD203B41FA5}">
                      <a16:colId xmlns:a16="http://schemas.microsoft.com/office/drawing/2014/main" val="1804526065"/>
                    </a:ext>
                  </a:extLst>
                </a:gridCol>
              </a:tblGrid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缩写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释义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Flash</a:t>
                      </a:r>
                      <a:r>
                        <a:rPr lang="zh-CN" altLang="en-US" sz="2400" dirty="0"/>
                        <a:t>容量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型号</a:t>
                      </a:r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597152324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16~32K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31912605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64~128K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22224357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HD_VL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大容量产品超值系列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256~512K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STM32F100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48594266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16~32K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58998258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64~128K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147753132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HD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256~512K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3450769915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XL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加大容量产品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大于</a:t>
                      </a:r>
                      <a:r>
                        <a:rPr lang="en-US" altLang="zh-CN" sz="2400" dirty="0"/>
                        <a:t>512K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STM32F101/102/103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4097493727"/>
                  </a:ext>
                </a:extLst>
              </a:tr>
              <a:tr h="5013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CL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互联型产品</a:t>
                      </a:r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STM32F105/107</a:t>
                      </a:r>
                      <a:endParaRPr lang="zh-CN" altLang="en-US" sz="2400" dirty="0"/>
                    </a:p>
                  </a:txBody>
                  <a:tcPr marL="120648" marR="120648" marT="60324" marB="60324" anchor="ctr"/>
                </a:tc>
                <a:extLst>
                  <a:ext uri="{0D108BD9-81ED-4DB2-BD59-A6C34878D82A}">
                    <a16:rowId xmlns:a16="http://schemas.microsoft.com/office/drawing/2014/main" val="277998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61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新建工程步骤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建立工程文件夹，</a:t>
            </a:r>
            <a:r>
              <a:rPr lang="en-US" altLang="zh-CN" sz="2800" dirty="0"/>
              <a:t>Keil</a:t>
            </a:r>
            <a:r>
              <a:rPr lang="zh-CN" altLang="en-US" sz="2800" dirty="0"/>
              <a:t>中新建工程，选择型号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工程文件夹里建立</a:t>
            </a:r>
            <a:r>
              <a:rPr lang="en-US" altLang="zh-CN" sz="2800" dirty="0"/>
              <a:t>Start</a:t>
            </a:r>
            <a:r>
              <a:rPr lang="zh-CN" altLang="en-US" sz="2800" dirty="0"/>
              <a:t>、</a:t>
            </a:r>
            <a:r>
              <a:rPr lang="en-US" altLang="zh-CN" sz="2800" dirty="0"/>
              <a:t>Library</a:t>
            </a:r>
            <a:r>
              <a:rPr lang="zh-CN" altLang="en-US" sz="2800" dirty="0"/>
              <a:t>、</a:t>
            </a:r>
            <a:r>
              <a:rPr lang="en-US" altLang="zh-CN" sz="2800" dirty="0"/>
              <a:t>User</a:t>
            </a:r>
            <a:r>
              <a:rPr lang="zh-CN" altLang="en-US" sz="2800" dirty="0"/>
              <a:t>等文件夹，复制固件库里面的文件到工程文件夹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工程里对应建立</a:t>
            </a:r>
            <a:r>
              <a:rPr lang="en-US" altLang="zh-CN" sz="2800" dirty="0"/>
              <a:t>Start</a:t>
            </a:r>
            <a:r>
              <a:rPr lang="zh-CN" altLang="en-US" sz="2800" dirty="0"/>
              <a:t>、</a:t>
            </a:r>
            <a:r>
              <a:rPr lang="en-US" altLang="zh-CN" sz="2800" dirty="0"/>
              <a:t>Library</a:t>
            </a:r>
            <a:r>
              <a:rPr lang="zh-CN" altLang="en-US" sz="2800" dirty="0"/>
              <a:t>、</a:t>
            </a:r>
            <a:r>
              <a:rPr lang="en-US" altLang="zh-CN" sz="2800" dirty="0"/>
              <a:t>User</a:t>
            </a:r>
            <a:r>
              <a:rPr lang="zh-CN" altLang="en-US" sz="2800" dirty="0"/>
              <a:t>等同名称的分组，然后将文件夹内的文件添加到工程分组里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C/C++</a:t>
            </a:r>
            <a:r>
              <a:rPr lang="zh-CN" altLang="en-US" sz="2800" dirty="0"/>
              <a:t>，</a:t>
            </a:r>
            <a:r>
              <a:rPr lang="en-US" altLang="zh-CN" sz="2800" dirty="0"/>
              <a:t>Include Paths</a:t>
            </a:r>
            <a:r>
              <a:rPr lang="zh-CN" altLang="en-US" sz="2800" dirty="0"/>
              <a:t>内声明所有包含头文件的文件夹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C/C++</a:t>
            </a:r>
            <a:r>
              <a:rPr lang="zh-CN" altLang="en-US" sz="2800" dirty="0"/>
              <a:t>，</a:t>
            </a:r>
            <a:r>
              <a:rPr lang="en-US" altLang="zh-CN" sz="2800" dirty="0"/>
              <a:t>Define</a:t>
            </a:r>
            <a:r>
              <a:rPr lang="zh-CN" altLang="en-US" sz="2800" dirty="0"/>
              <a:t>内定义</a:t>
            </a:r>
            <a:r>
              <a:rPr lang="en-US" altLang="zh-CN" sz="2800" dirty="0"/>
              <a:t>USE_STDPERIPH_DRIVER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工程选项，</a:t>
            </a:r>
            <a:r>
              <a:rPr lang="en-US" altLang="zh-CN" sz="2800" dirty="0"/>
              <a:t>Debug</a:t>
            </a:r>
            <a:r>
              <a:rPr lang="zh-CN" altLang="en-US" sz="2800" dirty="0"/>
              <a:t>，下拉列表选择对应调试器，</a:t>
            </a:r>
            <a:r>
              <a:rPr lang="en-US" altLang="zh-CN" sz="2800" dirty="0"/>
              <a:t>Settings</a:t>
            </a:r>
            <a:r>
              <a:rPr lang="zh-CN" altLang="en-US" sz="2800" dirty="0"/>
              <a:t>，</a:t>
            </a:r>
            <a:r>
              <a:rPr lang="en-US" altLang="zh-CN" sz="2800" dirty="0"/>
              <a:t>Flash Download</a:t>
            </a:r>
            <a:r>
              <a:rPr lang="zh-CN" altLang="en-US" sz="2800" dirty="0"/>
              <a:t>里勾选</a:t>
            </a:r>
            <a:r>
              <a:rPr lang="en-US" altLang="zh-CN" sz="2800" dirty="0"/>
              <a:t>Reset and Run</a:t>
            </a:r>
          </a:p>
        </p:txBody>
      </p:sp>
    </p:spTree>
    <p:extLst>
      <p:ext uri="{BB962C8B-B14F-4D97-AF65-F5344CB8AC3E}">
        <p14:creationId xmlns:p14="http://schemas.microsoft.com/office/powerpoint/2010/main" val="137265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工程架构</a:t>
            </a:r>
          </a:p>
        </p:txBody>
      </p:sp>
      <p:sp>
        <p:nvSpPr>
          <p:cNvPr id="2" name="矩形 1"/>
          <p:cNvSpPr/>
          <p:nvPr/>
        </p:nvSpPr>
        <p:spPr>
          <a:xfrm>
            <a:off x="1468192" y="1030310"/>
            <a:ext cx="2305318" cy="522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startup_xx.s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71223" y="1854557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复位中断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54936" y="2331076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SystemInit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54936" y="2865549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71223" y="4032696"/>
            <a:ext cx="2086378" cy="15454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其他中断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54936" y="4563948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调用中断</a:t>
            </a:r>
            <a:endParaRPr lang="en-US" altLang="zh-CN" dirty="0"/>
          </a:p>
          <a:p>
            <a:pPr algn="ctr"/>
            <a:r>
              <a:rPr lang="zh-CN" altLang="en-US" dirty="0"/>
              <a:t>处理函数</a:t>
            </a:r>
          </a:p>
        </p:txBody>
      </p:sp>
      <p:sp>
        <p:nvSpPr>
          <p:cNvPr id="10" name="矩形 9"/>
          <p:cNvSpPr/>
          <p:nvPr/>
        </p:nvSpPr>
        <p:spPr>
          <a:xfrm>
            <a:off x="4816698" y="1030311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system_xx.c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5019540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</a:t>
            </a:r>
            <a:r>
              <a:rPr lang="en-US" altLang="zh-CN" dirty="0"/>
              <a:t>SystemInit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16698" y="2430887"/>
            <a:ext cx="2305318" cy="13007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main.c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5019540" y="3003998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816698" y="3831463"/>
            <a:ext cx="2305318" cy="15969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stm32f10x_it.c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5019540" y="4391694"/>
            <a:ext cx="1899634" cy="740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定义中断</a:t>
            </a:r>
            <a:endParaRPr lang="en-US" altLang="zh-CN" dirty="0"/>
          </a:p>
          <a:p>
            <a:pPr algn="ctr"/>
            <a:r>
              <a:rPr lang="zh-CN" altLang="en-US" dirty="0"/>
              <a:t>处理函数</a:t>
            </a:r>
          </a:p>
        </p:txBody>
      </p:sp>
      <p:sp>
        <p:nvSpPr>
          <p:cNvPr id="17" name="矩形 16"/>
          <p:cNvSpPr/>
          <p:nvPr/>
        </p:nvSpPr>
        <p:spPr>
          <a:xfrm>
            <a:off x="8165205" y="1030310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8" name="矩形 17"/>
          <p:cNvSpPr/>
          <p:nvPr/>
        </p:nvSpPr>
        <p:spPr>
          <a:xfrm>
            <a:off x="8165205" y="2250583"/>
            <a:ext cx="2305318" cy="1123681"/>
          </a:xfrm>
          <a:prstGeom prst="rect">
            <a:avLst/>
          </a:prstGeom>
          <a:solidFill>
            <a:srgbClr val="FF6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core_cm3.c / 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9" name="矩形 18"/>
          <p:cNvSpPr/>
          <p:nvPr/>
        </p:nvSpPr>
        <p:spPr>
          <a:xfrm>
            <a:off x="8368047" y="1603422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外设寄存器描述</a:t>
            </a:r>
          </a:p>
        </p:txBody>
      </p:sp>
      <p:sp>
        <p:nvSpPr>
          <p:cNvPr id="20" name="矩形 19"/>
          <p:cNvSpPr/>
          <p:nvPr/>
        </p:nvSpPr>
        <p:spPr>
          <a:xfrm>
            <a:off x="8368047" y="2823694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内核寄存器描述</a:t>
            </a:r>
          </a:p>
        </p:txBody>
      </p:sp>
      <p:sp>
        <p:nvSpPr>
          <p:cNvPr id="21" name="矩形 20"/>
          <p:cNvSpPr/>
          <p:nvPr/>
        </p:nvSpPr>
        <p:spPr>
          <a:xfrm>
            <a:off x="4816698" y="5528255"/>
            <a:ext cx="2305318" cy="7308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其他用户文件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8165205" y="3475683"/>
            <a:ext cx="2305318" cy="1487512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misc.c / .h</a:t>
            </a:r>
          </a:p>
          <a:p>
            <a:pPr algn="ctr"/>
            <a:r>
              <a:rPr lang="en-US" altLang="zh-CN" dirty="0"/>
              <a:t>stm32f10x_adc.c / .h</a:t>
            </a:r>
          </a:p>
          <a:p>
            <a:pPr algn="ctr"/>
            <a:r>
              <a:rPr lang="en-US" altLang="zh-CN" dirty="0"/>
              <a:t>……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23" name="矩形 22"/>
          <p:cNvSpPr/>
          <p:nvPr/>
        </p:nvSpPr>
        <p:spPr>
          <a:xfrm>
            <a:off x="8368047" y="435144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库函数</a:t>
            </a:r>
          </a:p>
        </p:txBody>
      </p:sp>
      <p:sp>
        <p:nvSpPr>
          <p:cNvPr id="26" name="矩形 25"/>
          <p:cNvSpPr/>
          <p:nvPr/>
        </p:nvSpPr>
        <p:spPr>
          <a:xfrm>
            <a:off x="8165205" y="5063006"/>
            <a:ext cx="2305318" cy="1196126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stm32f10x_conf.h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27" name="矩形 26"/>
          <p:cNvSpPr/>
          <p:nvPr/>
        </p:nvSpPr>
        <p:spPr>
          <a:xfrm>
            <a:off x="8368047" y="5636117"/>
            <a:ext cx="1899634" cy="425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库函数配置</a:t>
            </a:r>
          </a:p>
        </p:txBody>
      </p:sp>
      <p:cxnSp>
        <p:nvCxnSpPr>
          <p:cNvPr id="29" name="直接箭头连接符 28"/>
          <p:cNvCxnSpPr>
            <a:stCxn id="11" idx="1"/>
            <a:endCxn id="5" idx="3"/>
          </p:cNvCxnSpPr>
          <p:nvPr/>
        </p:nvCxnSpPr>
        <p:spPr>
          <a:xfrm flipH="1">
            <a:off x="3554570" y="1815923"/>
            <a:ext cx="1464970" cy="727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3" idx="1"/>
            <a:endCxn id="7" idx="3"/>
          </p:cNvCxnSpPr>
          <p:nvPr/>
        </p:nvCxnSpPr>
        <p:spPr>
          <a:xfrm flipH="1" flipV="1">
            <a:off x="3554570" y="3078050"/>
            <a:ext cx="1464970" cy="138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1"/>
            <a:endCxn id="9" idx="3"/>
          </p:cNvCxnSpPr>
          <p:nvPr/>
        </p:nvCxnSpPr>
        <p:spPr>
          <a:xfrm flipH="1">
            <a:off x="3554570" y="4761962"/>
            <a:ext cx="1464970" cy="17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左箭头 36"/>
          <p:cNvSpPr/>
          <p:nvPr/>
        </p:nvSpPr>
        <p:spPr>
          <a:xfrm>
            <a:off x="7366715" y="3164983"/>
            <a:ext cx="553791" cy="6053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7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GPIO</a:t>
            </a:r>
            <a:r>
              <a:rPr lang="zh-CN" altLang="en-US" sz="2800" dirty="0"/>
              <a:t>（</a:t>
            </a:r>
            <a:r>
              <a:rPr lang="en-US" altLang="zh-CN" sz="2800" dirty="0"/>
              <a:t>General Purpose Input </a:t>
            </a:r>
            <a:r>
              <a:rPr lang="en-US" altLang="zh-CN" sz="2800"/>
              <a:t>Output</a:t>
            </a:r>
            <a:r>
              <a:rPr lang="zh-CN" altLang="en-US" sz="2800"/>
              <a:t>）通用</a:t>
            </a:r>
            <a:r>
              <a:rPr lang="zh-CN" altLang="en-US" sz="2800" dirty="0"/>
              <a:t>输入输出口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可配置为</a:t>
            </a:r>
            <a:r>
              <a:rPr lang="en-US" altLang="zh-CN" sz="2800" dirty="0"/>
              <a:t>8</a:t>
            </a:r>
            <a:r>
              <a:rPr lang="zh-CN" altLang="en-US" sz="2800" dirty="0"/>
              <a:t>种输入输出模式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引脚电平：</a:t>
            </a:r>
            <a:r>
              <a:rPr lang="en-US" altLang="zh-CN" sz="2800" dirty="0"/>
              <a:t>0V~3.3V</a:t>
            </a:r>
            <a:r>
              <a:rPr lang="zh-CN" altLang="en-US" sz="2800" dirty="0"/>
              <a:t>，部分引脚可容忍</a:t>
            </a:r>
            <a:r>
              <a:rPr lang="en-US" altLang="zh-CN" sz="2800" dirty="0"/>
              <a:t>5V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输出模式下可控制端口输出高低电平，用以驱动</a:t>
            </a:r>
            <a:r>
              <a:rPr lang="en-US" altLang="zh-CN" sz="2800" dirty="0"/>
              <a:t>LED</a:t>
            </a:r>
            <a:r>
              <a:rPr lang="zh-CN" altLang="en-US" sz="2800" dirty="0"/>
              <a:t>、控制蜂鸣器、模拟通信协议输出时序等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输入模式下可读取端口的高低电平或电压，用于读取按键输入、外接模块电平信号输入、</a:t>
            </a:r>
            <a:r>
              <a:rPr lang="en-US" altLang="zh-CN" sz="2800" dirty="0"/>
              <a:t>ADC</a:t>
            </a:r>
            <a:r>
              <a:rPr lang="zh-CN" altLang="en-US" sz="2800" dirty="0"/>
              <a:t>电压采集、模拟通信协议接收数据等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75376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2453268" y="1038586"/>
            <a:ext cx="656653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5199255" y="1262257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GPIOA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5939835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寄存器</a:t>
            </a:r>
          </a:p>
        </p:txBody>
      </p:sp>
      <p:sp>
        <p:nvSpPr>
          <p:cNvPr id="127" name="矩形 126"/>
          <p:cNvSpPr/>
          <p:nvPr/>
        </p:nvSpPr>
        <p:spPr>
          <a:xfrm>
            <a:off x="7024074" y="1672025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驱动器</a:t>
            </a:r>
          </a:p>
        </p:txBody>
      </p:sp>
      <p:sp>
        <p:nvSpPr>
          <p:cNvPr id="128" name="矩形 127"/>
          <p:cNvSpPr/>
          <p:nvPr/>
        </p:nvSpPr>
        <p:spPr>
          <a:xfrm>
            <a:off x="9019807" y="126225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PA0</a:t>
            </a:r>
            <a:endParaRPr lang="zh-CN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9019807" y="1672025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PA1</a:t>
            </a:r>
            <a:endParaRPr lang="zh-CN" altLang="en-US" dirty="0"/>
          </a:p>
        </p:txBody>
      </p:sp>
      <p:sp>
        <p:nvSpPr>
          <p:cNvPr id="130" name="矩形 129"/>
          <p:cNvSpPr/>
          <p:nvPr/>
        </p:nvSpPr>
        <p:spPr>
          <a:xfrm>
            <a:off x="9019807" y="2092932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PA2</a:t>
            </a:r>
            <a:endParaRPr lang="zh-CN" altLang="en-US" dirty="0"/>
          </a:p>
        </p:txBody>
      </p:sp>
      <p:sp>
        <p:nvSpPr>
          <p:cNvPr id="131" name="矩形 130"/>
          <p:cNvSpPr/>
          <p:nvPr/>
        </p:nvSpPr>
        <p:spPr>
          <a:xfrm>
            <a:off x="9019807" y="2946428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PA15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2493540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34" name="肘形连接符 133"/>
          <p:cNvCxnSpPr>
            <a:endCxn id="128" idx="1"/>
          </p:cNvCxnSpPr>
          <p:nvPr/>
        </p:nvCxnSpPr>
        <p:spPr>
          <a:xfrm flipV="1">
            <a:off x="7520448" y="1436172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肘形连接符 134"/>
          <p:cNvCxnSpPr>
            <a:endCxn id="129" idx="1"/>
          </p:cNvCxnSpPr>
          <p:nvPr/>
        </p:nvCxnSpPr>
        <p:spPr>
          <a:xfrm flipV="1">
            <a:off x="7520448" y="1845940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肘形连接符 139"/>
          <p:cNvCxnSpPr/>
          <p:nvPr/>
        </p:nvCxnSpPr>
        <p:spPr>
          <a:xfrm>
            <a:off x="7520448" y="2204306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肘形连接符 144"/>
          <p:cNvCxnSpPr>
            <a:endCxn id="131" idx="1"/>
          </p:cNvCxnSpPr>
          <p:nvPr/>
        </p:nvCxnSpPr>
        <p:spPr>
          <a:xfrm>
            <a:off x="7525336" y="2835178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54" name="直接连接符 153"/>
          <p:cNvCxnSpPr/>
          <p:nvPr/>
        </p:nvCxnSpPr>
        <p:spPr>
          <a:xfrm>
            <a:off x="6436209" y="184593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6436209" y="2019854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>
            <a:off x="6436209" y="2200917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>
            <a:off x="6436209" y="2835178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2275483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sp>
        <p:nvSpPr>
          <p:cNvPr id="163" name="左右箭头 162"/>
          <p:cNvSpPr/>
          <p:nvPr/>
        </p:nvSpPr>
        <p:spPr>
          <a:xfrm>
            <a:off x="3819926" y="2107568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矩形 164"/>
          <p:cNvSpPr/>
          <p:nvPr/>
        </p:nvSpPr>
        <p:spPr>
          <a:xfrm>
            <a:off x="5199255" y="3475319"/>
            <a:ext cx="2984500" cy="203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GPIOB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5939835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寄存器</a:t>
            </a:r>
          </a:p>
        </p:txBody>
      </p:sp>
      <p:sp>
        <p:nvSpPr>
          <p:cNvPr id="167" name="矩形 166"/>
          <p:cNvSpPr/>
          <p:nvPr/>
        </p:nvSpPr>
        <p:spPr>
          <a:xfrm>
            <a:off x="7024074" y="3885087"/>
            <a:ext cx="496374" cy="14444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驱动器</a:t>
            </a:r>
          </a:p>
        </p:txBody>
      </p:sp>
      <p:sp>
        <p:nvSpPr>
          <p:cNvPr id="168" name="矩形 167"/>
          <p:cNvSpPr/>
          <p:nvPr/>
        </p:nvSpPr>
        <p:spPr>
          <a:xfrm>
            <a:off x="9019807" y="3475319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PB0</a:t>
            </a:r>
            <a:endParaRPr lang="zh-CN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9019807" y="3885087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PB1</a:t>
            </a:r>
            <a:endParaRPr lang="zh-CN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9019807" y="4305994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PB2</a:t>
            </a:r>
            <a:endParaRPr lang="zh-CN" altLang="en-US" dirty="0"/>
          </a:p>
        </p:txBody>
      </p:sp>
      <p:sp>
        <p:nvSpPr>
          <p:cNvPr id="171" name="矩形 170"/>
          <p:cNvSpPr/>
          <p:nvPr/>
        </p:nvSpPr>
        <p:spPr>
          <a:xfrm>
            <a:off x="9019807" y="5159490"/>
            <a:ext cx="726048" cy="3478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PB15</a:t>
            </a:r>
            <a:endParaRPr lang="zh-CN" altLang="en-US" dirty="0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9078916" y="4706602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73" name="肘形连接符 172"/>
          <p:cNvCxnSpPr>
            <a:endCxn id="168" idx="1"/>
          </p:cNvCxnSpPr>
          <p:nvPr/>
        </p:nvCxnSpPr>
        <p:spPr>
          <a:xfrm flipV="1">
            <a:off x="7520448" y="3649234"/>
            <a:ext cx="1499359" cy="409767"/>
          </a:xfrm>
          <a:prstGeom prst="bentConnector3">
            <a:avLst>
              <a:gd name="adj1" fmla="val 55082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endCxn id="169" idx="1"/>
          </p:cNvCxnSpPr>
          <p:nvPr/>
        </p:nvCxnSpPr>
        <p:spPr>
          <a:xfrm flipV="1">
            <a:off x="7520448" y="4059002"/>
            <a:ext cx="1499359" cy="173914"/>
          </a:xfrm>
          <a:prstGeom prst="bentConnector3">
            <a:avLst>
              <a:gd name="adj1" fmla="val 6863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肘形连接符 174"/>
          <p:cNvCxnSpPr/>
          <p:nvPr/>
        </p:nvCxnSpPr>
        <p:spPr>
          <a:xfrm>
            <a:off x="7520448" y="4417368"/>
            <a:ext cx="1494471" cy="60343"/>
          </a:xfrm>
          <a:prstGeom prst="bentConnector3">
            <a:avLst>
              <a:gd name="adj1" fmla="val 69545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endCxn id="171" idx="1"/>
          </p:cNvCxnSpPr>
          <p:nvPr/>
        </p:nvCxnSpPr>
        <p:spPr>
          <a:xfrm>
            <a:off x="7525336" y="5048240"/>
            <a:ext cx="1494471" cy="285165"/>
          </a:xfrm>
          <a:prstGeom prst="bentConnector3">
            <a:avLst>
              <a:gd name="adj1" fmla="val 54249"/>
            </a:avLst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7548186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cxnSp>
        <p:nvCxnSpPr>
          <p:cNvPr id="178" name="直接连接符 177"/>
          <p:cNvCxnSpPr/>
          <p:nvPr/>
        </p:nvCxnSpPr>
        <p:spPr>
          <a:xfrm>
            <a:off x="6436209" y="4059001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6436209" y="4232916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436209" y="4413979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436209" y="5048240"/>
            <a:ext cx="587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404673" y="4488545"/>
            <a:ext cx="607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……</a:t>
            </a:r>
          </a:p>
        </p:txBody>
      </p:sp>
      <p:sp>
        <p:nvSpPr>
          <p:cNvPr id="183" name="左右箭头 182"/>
          <p:cNvSpPr/>
          <p:nvPr/>
        </p:nvSpPr>
        <p:spPr>
          <a:xfrm>
            <a:off x="3819926" y="4320630"/>
            <a:ext cx="2115021" cy="60066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6306908" y="5721870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44" name="左右箭头 43"/>
          <p:cNvSpPr/>
          <p:nvPr/>
        </p:nvSpPr>
        <p:spPr>
          <a:xfrm rot="16200000">
            <a:off x="1138783" y="3254585"/>
            <a:ext cx="4967142" cy="827721"/>
          </a:xfrm>
          <a:prstGeom prst="leftRightArrow">
            <a:avLst/>
          </a:prstGeom>
          <a:solidFill>
            <a:srgbClr val="C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APB2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09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硬件设备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面包板入门套件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Windows</a:t>
            </a:r>
            <a:r>
              <a:rPr lang="zh-CN" altLang="en-US" sz="2800"/>
              <a:t>电脑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万用表、示波器、镊子、剪刀等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CB89E6-F4E6-4279-B0D5-C08976FE8F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38" y="3102359"/>
            <a:ext cx="4171572" cy="31286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3E949C-3F90-4B38-9AC2-6A4697D42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9" y="3110767"/>
            <a:ext cx="2684306" cy="3128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A7EAB3-4F87-4586-A5E8-A14B61408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2" t="14962" r="30836" b="14243"/>
          <a:stretch/>
        </p:blipFill>
        <p:spPr>
          <a:xfrm>
            <a:off x="3955473" y="3110766"/>
            <a:ext cx="2753357" cy="31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6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位结构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17" y="1002198"/>
            <a:ext cx="877233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GPIO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模式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33878"/>
              </p:ext>
            </p:extLst>
          </p:nvPr>
        </p:nvGraphicFramePr>
        <p:xfrm>
          <a:off x="911999" y="2014815"/>
          <a:ext cx="10368000" cy="399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7747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1862254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6707999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模式名称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性质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特征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浮空输入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可读取引脚电平，若引脚悬空，则电平不确定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上拉输入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可读取引脚电平，内部连接上拉电阻，悬空时默认高电平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下拉输入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可读取引脚电平，内部连接下拉电阻，悬空时默认低电平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模拟输入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GPIO</a:t>
                      </a:r>
                      <a:r>
                        <a:rPr lang="zh-CN" altLang="en-US" sz="2000" dirty="0"/>
                        <a:t>无效，引脚直接接入内部</a:t>
                      </a:r>
                      <a:r>
                        <a:rPr lang="en-US" altLang="zh-CN" sz="2000" dirty="0"/>
                        <a:t>ADC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可输出引脚电平，高电平为高阻态，低电平接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可输出引脚电平，高电平接</a:t>
                      </a:r>
                      <a:r>
                        <a:rPr lang="en-US" altLang="zh-CN" sz="2000" dirty="0"/>
                        <a:t>VDD</a:t>
                      </a:r>
                      <a:r>
                        <a:rPr lang="zh-CN" altLang="en-US" sz="2000" dirty="0"/>
                        <a:t>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192166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复用开漏输出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由片上外设控制，高电平为高阻态，低电平接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031442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复用推挽输出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由片上外设控制，高电平接</a:t>
                      </a:r>
                      <a:r>
                        <a:rPr lang="en-US" altLang="zh-CN" sz="2000" dirty="0"/>
                        <a:t>VDD</a:t>
                      </a:r>
                      <a:r>
                        <a:rPr lang="zh-CN" altLang="en-US" sz="2000" dirty="0"/>
                        <a:t>，低电平接</a:t>
                      </a:r>
                      <a:r>
                        <a:rPr lang="en-US" altLang="zh-CN" sz="2000" dirty="0"/>
                        <a:t>VSS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84220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通过配置</a:t>
            </a:r>
            <a:r>
              <a:rPr lang="en-US" altLang="zh-CN" sz="2800" dirty="0"/>
              <a:t>GPIO</a:t>
            </a:r>
            <a:r>
              <a:rPr lang="zh-CN" altLang="en-US" sz="2800" dirty="0"/>
              <a:t>的端口配置寄存器，端口可以配置成以下</a:t>
            </a:r>
            <a:r>
              <a:rPr lang="en-US" altLang="zh-CN" sz="2800" dirty="0"/>
              <a:t>8</a:t>
            </a:r>
            <a:r>
              <a:rPr lang="zh-CN" altLang="en-US" sz="2800" dirty="0"/>
              <a:t>种模式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9172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浮空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上拉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下</a:t>
            </a:r>
            <a:r>
              <a:rPr lang="zh-CN" altLang="en-US" sz="3200" dirty="0">
                <a:latin typeface="等线" panose="02010600030101010101" pitchFamily="2" charset="-122"/>
              </a:rPr>
              <a:t>拉输入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42" y="985026"/>
            <a:ext cx="93889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2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模拟输入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51" y="1005609"/>
            <a:ext cx="92041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9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开漏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推挽输出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3" y="990899"/>
            <a:ext cx="97231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</a:rPr>
              <a:t>复用开漏</a:t>
            </a:r>
            <a:r>
              <a:rPr lang="en-US" altLang="zh-CN" sz="3200" dirty="0">
                <a:latin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</a:rPr>
              <a:t>推挽输出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941128"/>
            <a:ext cx="921698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和蜂鸣器简介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LED</a:t>
            </a:r>
            <a:r>
              <a:rPr lang="zh-CN" altLang="en-US" sz="2800" dirty="0"/>
              <a:t>：</a:t>
            </a:r>
            <a:r>
              <a:rPr lang="zh-CN" altLang="en-US" sz="2800" dirty="0">
                <a:solidFill>
                  <a:prstClr val="black"/>
                </a:solidFill>
              </a:rPr>
              <a:t>发光二极管，正向通电点亮，反向通电不亮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有源蜂鸣器：内部自带振荡源，将正负极接上直流电压即可持续发声，频率固定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无源蜂鸣器：内部不带振荡源，需要控制器提供振荡脉冲才可发声，调整提供振荡脉冲的频率，可发出不同频率的声音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A2E472-F0EE-4D26-95A6-B35A567C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74" y="3873408"/>
            <a:ext cx="3269461" cy="2105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D1C1C2-D437-4335-A949-D832BA8ADB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171" y="4431069"/>
            <a:ext cx="990208" cy="99020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29BE11E-7E95-4FFE-A716-6FD2E11A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29" y="3873407"/>
            <a:ext cx="2932497" cy="210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21" y="3873407"/>
            <a:ext cx="2968912" cy="21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2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5" y="3828825"/>
            <a:ext cx="5049952" cy="24983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65" y="1046988"/>
            <a:ext cx="5049952" cy="25598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147" y="3955717"/>
            <a:ext cx="3854259" cy="2371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147" y="1047344"/>
            <a:ext cx="3854259" cy="25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面包板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984760"/>
            <a:ext cx="7096788" cy="25719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" y="3761057"/>
            <a:ext cx="7096788" cy="26729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72" y="2292532"/>
            <a:ext cx="2774795" cy="27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7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按键简介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按键：常见的输入设备，按下导通，松手断开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按键抖动：由于按键内部使用的是机械式弹簧片来进行通断的，所以在按下和松手的瞬间会伴随有一连串的抖动</a:t>
            </a:r>
            <a:endParaRPr lang="en-US" altLang="zh-CN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813FE-177E-4C09-8C37-334FD5C1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816" y="3322750"/>
            <a:ext cx="6104550" cy="2640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5" t="45041" r="32886" b="27805"/>
          <a:stretch/>
        </p:blipFill>
        <p:spPr>
          <a:xfrm>
            <a:off x="1293542" y="3322750"/>
            <a:ext cx="2908927" cy="26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软件设备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FEBAC5-941E-4691-B212-89CE845CFF9D}"/>
              </a:ext>
            </a:extLst>
          </p:cNvPr>
          <p:cNvSpPr txBox="1"/>
          <p:nvPr/>
        </p:nvSpPr>
        <p:spPr>
          <a:xfrm>
            <a:off x="4960914" y="5264056"/>
            <a:ext cx="227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Keil5 MDK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5F5922-D1BD-4012-A2E6-C5779AC08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7" b="6183"/>
          <a:stretch/>
        </p:blipFill>
        <p:spPr bwMode="auto">
          <a:xfrm>
            <a:off x="4667250" y="1917331"/>
            <a:ext cx="2857500" cy="31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75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传感器模块简介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7145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传感器模块：传感器元件（光敏电阻</a:t>
            </a:r>
            <a:r>
              <a:rPr lang="en-US" altLang="zh-CN" sz="2800"/>
              <a:t>/</a:t>
            </a:r>
            <a:r>
              <a:rPr lang="zh-CN" altLang="en-US" sz="2800"/>
              <a:t>热敏电阻</a:t>
            </a:r>
            <a:r>
              <a:rPr lang="en-US" altLang="zh-CN" sz="2800"/>
              <a:t>/</a:t>
            </a:r>
            <a:r>
              <a:rPr lang="zh-CN" altLang="en-US" sz="2800"/>
              <a:t>红外接收管等）的电阻会随外界模拟量的变化而变化，通过与定值电阻分压即可得到模拟电压输出，再通过电压比较器进行二值化即可得到数字电压输出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43" y="3703452"/>
            <a:ext cx="7987414" cy="25828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9" t="33821" r="11300" b="17398"/>
          <a:stretch/>
        </p:blipFill>
        <p:spPr>
          <a:xfrm>
            <a:off x="7860628" y="1361016"/>
            <a:ext cx="3615442" cy="19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6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20" y="3749619"/>
            <a:ext cx="3027463" cy="27290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2275"/>
          <a:stretch/>
        </p:blipFill>
        <p:spPr>
          <a:xfrm>
            <a:off x="3750620" y="942224"/>
            <a:ext cx="3027463" cy="2623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r="9894"/>
          <a:stretch/>
        </p:blipFill>
        <p:spPr>
          <a:xfrm>
            <a:off x="618394" y="942224"/>
            <a:ext cx="2959290" cy="2623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3534" t="4621" b="4430"/>
          <a:stretch/>
        </p:blipFill>
        <p:spPr>
          <a:xfrm>
            <a:off x="618393" y="3749619"/>
            <a:ext cx="2959291" cy="2729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019" y="2525809"/>
            <a:ext cx="477142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43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</a:rPr>
              <a:t>C</a:t>
            </a:r>
            <a:r>
              <a:rPr lang="zh-CN" altLang="en-US" sz="3200">
                <a:latin typeface="等线" panose="02010600030101010101" pitchFamily="2" charset="-122"/>
              </a:rPr>
              <a:t>语言数据类型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7629"/>
              </p:ext>
            </p:extLst>
          </p:nvPr>
        </p:nvGraphicFramePr>
        <p:xfrm>
          <a:off x="939180" y="1098803"/>
          <a:ext cx="10189737" cy="515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1619">
                  <a:extLst>
                    <a:ext uri="{9D8B030D-6E8A-4147-A177-3AD203B41FA5}">
                      <a16:colId xmlns:a16="http://schemas.microsoft.com/office/drawing/2014/main" val="4167110230"/>
                    </a:ext>
                  </a:extLst>
                </a:gridCol>
                <a:gridCol w="828177">
                  <a:extLst>
                    <a:ext uri="{9D8B030D-6E8A-4147-A177-3AD203B41FA5}">
                      <a16:colId xmlns:a16="http://schemas.microsoft.com/office/drawing/2014/main" val="1398787459"/>
                    </a:ext>
                  </a:extLst>
                </a:gridCol>
                <a:gridCol w="3446673">
                  <a:extLst>
                    <a:ext uri="{9D8B030D-6E8A-4147-A177-3AD203B41FA5}">
                      <a16:colId xmlns:a16="http://schemas.microsoft.com/office/drawing/2014/main" val="4094239450"/>
                    </a:ext>
                  </a:extLst>
                </a:gridCol>
                <a:gridCol w="1760946">
                  <a:extLst>
                    <a:ext uri="{9D8B030D-6E8A-4147-A177-3AD203B41FA5}">
                      <a16:colId xmlns:a16="http://schemas.microsoft.com/office/drawing/2014/main" val="1866939534"/>
                    </a:ext>
                  </a:extLst>
                </a:gridCol>
                <a:gridCol w="1572322">
                  <a:extLst>
                    <a:ext uri="{9D8B030D-6E8A-4147-A177-3AD203B41FA5}">
                      <a16:colId xmlns:a16="http://schemas.microsoft.com/office/drawing/2014/main" val="2950235202"/>
                    </a:ext>
                  </a:extLst>
                </a:gridCol>
              </a:tblGrid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位数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表示范围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stdint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ST</a:t>
                      </a:r>
                      <a:r>
                        <a:rPr lang="zh-CN" altLang="en-US" sz="2000"/>
                        <a:t>关键字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55654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-128 ~ 127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55335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char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255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uint8_t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u8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4973303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-32768 ~ 32767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42588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short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16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 ~ 65535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uint16_t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u16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42094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63753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int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uint32_t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u32</a:t>
                      </a:r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89603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-2147483648 ~ 2147483647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711937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4294967295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728802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-(2^64)/2 ~ (2^64)/2-1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739400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unsigned long long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0 ~ (2^64)-1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uint64_t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35096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float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-3.4e38 ~ 3.4e38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539228"/>
                  </a:ext>
                </a:extLst>
              </a:tr>
              <a:tr h="386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double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64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-1.7e308 ~ 1.7e308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95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787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语言宏定义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#define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用途：用一个字符串代替一个数字，便于理解，防止</a:t>
            </a:r>
            <a:r>
              <a:rPr lang="zh-CN" altLang="en-US" sz="2800"/>
              <a:t>出错；提取程序中经常出现的参数，便于快速修改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定义宏定义：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#define ABC 12345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onsolas" panose="020B0609020204030204" pitchFamily="49" charset="0"/>
              </a:rPr>
              <a:t>引用宏定义：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	int a = ABC;	//</a:t>
            </a:r>
            <a:r>
              <a:rPr lang="zh-CN" altLang="en-US" sz="2800" dirty="0">
                <a:latin typeface="Consolas" panose="020B0609020204030204" pitchFamily="49" charset="0"/>
              </a:rPr>
              <a:t>等效于</a:t>
            </a:r>
            <a:r>
              <a:rPr lang="en-US" altLang="zh-CN" sz="2800" dirty="0">
                <a:latin typeface="Consolas" panose="020B0609020204030204" pitchFamily="49" charset="0"/>
              </a:rPr>
              <a:t>int a = 12345;</a:t>
            </a:r>
          </a:p>
        </p:txBody>
      </p:sp>
    </p:spTree>
    <p:extLst>
      <p:ext uri="{BB962C8B-B14F-4D97-AF65-F5344CB8AC3E}">
        <p14:creationId xmlns:p14="http://schemas.microsoft.com/office/powerpoint/2010/main" val="406562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typedef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用途：将一个比较长的变量类型名换个名字，便于使用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typedef </a:t>
            </a:r>
            <a:r>
              <a:rPr lang="en-US" altLang="zh-CN" sz="2800">
                <a:latin typeface="Consolas" panose="020B0609020204030204" pitchFamily="49" charset="0"/>
              </a:rPr>
              <a:t>unsigned char uint8_t;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Consolas" panose="020B0609020204030204" pitchFamily="49" charset="0"/>
              </a:rPr>
              <a:t>引用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>
                <a:latin typeface="Consolas" panose="020B0609020204030204" pitchFamily="49" charset="0"/>
              </a:rPr>
              <a:t>：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>
                <a:latin typeface="Consolas" panose="020B0609020204030204" pitchFamily="49" charset="0"/>
              </a:rPr>
              <a:t>	 uint8_t </a:t>
            </a:r>
            <a:r>
              <a:rPr lang="en-US" altLang="zh-CN" sz="2800" dirty="0">
                <a:latin typeface="Consolas" panose="020B0609020204030204" pitchFamily="49" charset="0"/>
              </a:rPr>
              <a:t>a;	//</a:t>
            </a:r>
            <a:r>
              <a:rPr lang="zh-CN" altLang="en-US" sz="2800" dirty="0">
                <a:latin typeface="Consolas" panose="020B0609020204030204" pitchFamily="49" charset="0"/>
              </a:rPr>
              <a:t>等效于</a:t>
            </a:r>
            <a:r>
              <a:rPr lang="en-US" altLang="zh-CN" sz="2800">
                <a:latin typeface="Consolas" panose="020B0609020204030204" pitchFamily="49" charset="0"/>
              </a:rPr>
              <a:t>unsigned char </a:t>
            </a:r>
            <a:r>
              <a:rPr lang="en-US" altLang="zh-CN" sz="2800" dirty="0">
                <a:latin typeface="Consolas" panose="020B0609020204030204" pitchFamily="49" charset="0"/>
              </a:rPr>
              <a:t>a;</a:t>
            </a:r>
          </a:p>
        </p:txBody>
      </p:sp>
    </p:spTree>
    <p:extLst>
      <p:ext uri="{BB962C8B-B14F-4D97-AF65-F5344CB8AC3E}">
        <p14:creationId xmlns:p14="http://schemas.microsoft.com/office/powerpoint/2010/main" val="49311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语言结构体</a:t>
            </a:r>
            <a:endParaRPr lang="en-US" altLang="zh-CN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struct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用途：数据打包，不同类型变量的集合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定义结构体变量：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struct{char x; int y; float z;} StructName;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因为结构体变量类型较长，所以通常用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更改变量类型名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引用结构体成员：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StructName.x = 'A';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StructName.y = 66;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StructName.z = 1.23;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zh-CN" altLang="en-US" sz="2800" dirty="0"/>
              <a:t>或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pStructName-&gt;x = 'A';</a:t>
            </a:r>
            <a:r>
              <a:rPr lang="en-US" altLang="zh-CN" sz="2800" dirty="0"/>
              <a:t>	//</a:t>
            </a:r>
            <a:r>
              <a:rPr lang="en-US" altLang="zh-CN" sz="2800" dirty="0">
                <a:latin typeface="Consolas" panose="020B0609020204030204" pitchFamily="49" charset="0"/>
              </a:rPr>
              <a:t>pStructName</a:t>
            </a:r>
            <a:r>
              <a:rPr lang="zh-CN" altLang="en-US" sz="2800" dirty="0"/>
              <a:t>为结构体的地址</a:t>
            </a:r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pStructName-&gt;y = 66;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pStructName-&gt;z = 1.23;</a:t>
            </a:r>
            <a:endParaRPr lang="en-US" altLang="zh-C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08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语言枚举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关键字：</a:t>
            </a:r>
            <a:r>
              <a:rPr lang="en-US" altLang="zh-CN" sz="2800" dirty="0">
                <a:latin typeface="Consolas" panose="020B0609020204030204" pitchFamily="49" charset="0"/>
              </a:rPr>
              <a:t>enum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</a:t>
            </a:r>
            <a:r>
              <a:rPr lang="zh-CN" altLang="en-US" sz="2800"/>
              <a:t>途：定义一个取值受限制的整型变量，用于限制变量取值范围；宏</a:t>
            </a:r>
            <a:r>
              <a:rPr lang="zh-CN" altLang="en-US" sz="2800" dirty="0"/>
              <a:t>定义的集合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定义枚举变量：</a:t>
            </a:r>
            <a:endParaRPr lang="en-US" altLang="zh-CN" sz="2800" dirty="0"/>
          </a:p>
          <a:p>
            <a:r>
              <a:rPr lang="en-US" altLang="zh-CN" sz="2800"/>
              <a:t>	</a:t>
            </a:r>
            <a:r>
              <a:rPr lang="en-US" altLang="zh-CN" sz="2800">
                <a:latin typeface="Consolas" panose="020B0609020204030204" pitchFamily="49" charset="0"/>
              </a:rPr>
              <a:t>enum{FALSE </a:t>
            </a:r>
            <a:r>
              <a:rPr lang="en-US" altLang="zh-CN" sz="2800" dirty="0">
                <a:latin typeface="Consolas" panose="020B0609020204030204" pitchFamily="49" charset="0"/>
              </a:rPr>
              <a:t>= 0</a:t>
            </a:r>
            <a:r>
              <a:rPr lang="en-US" altLang="zh-CN" sz="2800">
                <a:latin typeface="Consolas" panose="020B0609020204030204" pitchFamily="49" charset="0"/>
              </a:rPr>
              <a:t>, TRUE = 1} </a:t>
            </a:r>
            <a:r>
              <a:rPr lang="en-US" altLang="zh-CN" sz="2800" dirty="0">
                <a:latin typeface="Consolas" panose="020B0609020204030204" pitchFamily="49" charset="0"/>
              </a:rPr>
              <a:t>EnumName;</a:t>
            </a:r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因为枚举变量类型较长，所以通常用</a:t>
            </a:r>
            <a:r>
              <a:rPr lang="en-US" altLang="zh-CN" sz="2800" dirty="0">
                <a:latin typeface="Consolas" panose="020B0609020204030204" pitchFamily="49" charset="0"/>
              </a:rPr>
              <a:t>typedef</a:t>
            </a:r>
            <a:r>
              <a:rPr lang="zh-CN" altLang="en-US" sz="2800" dirty="0"/>
              <a:t>更改变量类型名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引用枚举成员：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EnumName </a:t>
            </a:r>
            <a:r>
              <a:rPr lang="en-US" altLang="zh-CN" sz="2800">
                <a:latin typeface="Consolas" panose="020B0609020204030204" pitchFamily="49" charset="0"/>
              </a:rPr>
              <a:t>= FALSE;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</a:rPr>
              <a:t>	</a:t>
            </a:r>
            <a:r>
              <a:rPr lang="en-US" altLang="zh-CN" sz="2800" dirty="0">
                <a:latin typeface="Consolas" panose="020B0609020204030204" pitchFamily="49" charset="0"/>
              </a:rPr>
              <a:t>EnumName </a:t>
            </a:r>
            <a:r>
              <a:rPr lang="en-US" altLang="zh-CN" sz="2800">
                <a:latin typeface="Consolas" panose="020B0609020204030204" pitchFamily="49" charset="0"/>
              </a:rPr>
              <a:t>= TRUE;</a:t>
            </a:r>
            <a:endParaRPr lang="en-US" altLang="zh-C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4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调试方式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串口调试：通过串口通信，将调试信息发送到电脑端，电脑使用串口助手显示调试信息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显示屏调试：直接将显示屏连接到单片机，将调试信息打印在显示屏上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Keil</a:t>
            </a:r>
            <a:r>
              <a:rPr lang="zh-CN" altLang="en-US" sz="2800"/>
              <a:t>调试模式：借助</a:t>
            </a:r>
            <a:r>
              <a:rPr lang="en-US" altLang="zh-CN" sz="2800"/>
              <a:t>Keil</a:t>
            </a:r>
            <a:r>
              <a:rPr lang="zh-CN" altLang="en-US" sz="2800"/>
              <a:t>软件的调试模式，可使用单步运行、设置断点、查看寄存器及变量等功能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103249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（</a:t>
            </a:r>
            <a:r>
              <a:rPr lang="en-US" altLang="zh-CN" sz="2800"/>
              <a:t>Organic Light Emitting Diode</a:t>
            </a:r>
            <a:r>
              <a:rPr lang="zh-CN" altLang="en-US" sz="2800"/>
              <a:t>）：有机发光二极管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OLED</a:t>
            </a:r>
            <a:r>
              <a:rPr lang="zh-CN" altLang="en-US" sz="2800"/>
              <a:t>显示屏：性能优异的新型显示屏，具有功耗低、相应速度快、宽视角、轻薄柔韧等特点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0.96</a:t>
            </a:r>
            <a:r>
              <a:rPr lang="zh-CN" altLang="en-US" sz="2800"/>
              <a:t>寸</a:t>
            </a:r>
            <a:r>
              <a:rPr lang="en-US" altLang="zh-CN" sz="2800"/>
              <a:t>OLED</a:t>
            </a:r>
            <a:r>
              <a:rPr lang="zh-CN" altLang="en-US" sz="2800"/>
              <a:t>模块：小巧玲珑、占用接口少、简单易用，是电子设计中非常常见的显示屏模块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供电：</a:t>
            </a:r>
            <a:r>
              <a:rPr lang="en-US" altLang="zh-CN" sz="2800"/>
              <a:t>3~5.5V</a:t>
            </a:r>
            <a:r>
              <a:rPr lang="zh-CN" altLang="en-US" sz="2800"/>
              <a:t>，通信协议：</a:t>
            </a:r>
            <a:r>
              <a:rPr lang="en-US" altLang="zh-CN" sz="2800"/>
              <a:t>I2C/SPI</a:t>
            </a:r>
            <a:r>
              <a:rPr lang="zh-CN" altLang="en-US" sz="2800"/>
              <a:t>，分辨率：</a:t>
            </a:r>
            <a:r>
              <a:rPr lang="en-US" altLang="zh-CN" sz="2800"/>
              <a:t>128*64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1592634" y="4403427"/>
            <a:ext cx="1654676" cy="1672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t="16898" r="12951" b="10617"/>
          <a:stretch/>
        </p:blipFill>
        <p:spPr>
          <a:xfrm>
            <a:off x="4050604" y="4403427"/>
            <a:ext cx="1672001" cy="1672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4236" r="13585" b="10617"/>
          <a:stretch/>
        </p:blipFill>
        <p:spPr>
          <a:xfrm>
            <a:off x="8973444" y="4403427"/>
            <a:ext cx="1625923" cy="16720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5" t="14651" r="13408" b="8598"/>
          <a:stretch/>
        </p:blipFill>
        <p:spPr>
          <a:xfrm>
            <a:off x="6525899" y="4403427"/>
            <a:ext cx="1644251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3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6" y="1854254"/>
            <a:ext cx="3723809" cy="38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355" t="-80" r="7911" b="2177"/>
          <a:stretch/>
        </p:blipFill>
        <p:spPr>
          <a:xfrm>
            <a:off x="5876693" y="1854254"/>
            <a:ext cx="485078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套件介绍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2DE31-C244-40D8-8190-1516EEAB1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97" y="1215483"/>
            <a:ext cx="4515806" cy="52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59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OLED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驱动函数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87BFF41-C918-4D63-A252-CF82DFBA1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821581"/>
              </p:ext>
            </p:extLst>
          </p:nvPr>
        </p:nvGraphicFramePr>
        <p:xfrm>
          <a:off x="754069" y="2546247"/>
          <a:ext cx="10620000" cy="38261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55192">
                  <a:extLst>
                    <a:ext uri="{9D8B030D-6E8A-4147-A177-3AD203B41FA5}">
                      <a16:colId xmlns:a16="http://schemas.microsoft.com/office/drawing/2014/main" val="3849593204"/>
                    </a:ext>
                  </a:extLst>
                </a:gridCol>
                <a:gridCol w="4464808">
                  <a:extLst>
                    <a:ext uri="{9D8B030D-6E8A-4147-A177-3AD203B41FA5}">
                      <a16:colId xmlns:a16="http://schemas.microsoft.com/office/drawing/2014/main" val="3265036246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函数</a:t>
                      </a: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作用</a:t>
                      </a: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46144557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OLED_Init();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初始化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63838487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OLED_Clear();</a:t>
                      </a:r>
                      <a:endParaRPr lang="zh-CN" altLang="en-US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清屏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09125594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OLED_ShowChar(1, 1, 'A');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显示一个字符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21337761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OLED_ShowString(1, 3, "HelloWorld!");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显示字符串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1058239513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OLED_ShowNum(2, 1, 12345, 5);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751002395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OLED_ShowSignedNum(2, 7, -66, 2);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显示有符号十进制数字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93018999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OLED_ShowHexNum(3, 1, 0xAA55, 4);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显示十六进制数字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2865492070"/>
                  </a:ext>
                </a:extLst>
              </a:tr>
              <a:tr h="424000">
                <a:tc>
                  <a:txBody>
                    <a:bodyPr/>
                    <a:lstStyle/>
                    <a:p>
                      <a:r>
                        <a:rPr lang="en-US" altLang="zh-CN" sz="2000">
                          <a:latin typeface="Consolas" panose="020B0609020204030204" pitchFamily="49" charset="0"/>
                        </a:rPr>
                        <a:t>OLED_ShowBinNum(4, 1, 0xAA55, 16);</a:t>
                      </a:r>
                      <a:endParaRPr lang="zh-CN" altLang="en-US" sz="2000"/>
                    </a:p>
                  </a:txBody>
                  <a:tcPr marL="120326" marR="120326" marT="60163" marB="60163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2000">
                          <a:latin typeface="Consolas" panose="020B0609020204030204" pitchFamily="49" charset="0"/>
                        </a:rPr>
                        <a:t>显示二进制数字</a:t>
                      </a:r>
                      <a:endParaRPr lang="en-US" altLang="zh-CN" sz="2000">
                        <a:latin typeface="Consolas" panose="020B0609020204030204" pitchFamily="49" charset="0"/>
                      </a:endParaRPr>
                    </a:p>
                  </a:txBody>
                  <a:tcPr marL="120326" marR="120326" marT="60163" marB="60163" anchor="ctr"/>
                </a:tc>
                <a:extLst>
                  <a:ext uri="{0D108BD9-81ED-4DB2-BD59-A6C34878D82A}">
                    <a16:rowId xmlns:a16="http://schemas.microsoft.com/office/drawing/2014/main" val="31590282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68068"/>
              </p:ext>
            </p:extLst>
          </p:nvPr>
        </p:nvGraphicFramePr>
        <p:xfrm>
          <a:off x="5107866" y="508106"/>
          <a:ext cx="4252896" cy="1953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806">
                  <a:extLst>
                    <a:ext uri="{9D8B030D-6E8A-4147-A177-3AD203B41FA5}">
                      <a16:colId xmlns:a16="http://schemas.microsoft.com/office/drawing/2014/main" val="297234765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5057126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00040363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42528592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658259622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06803538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844705729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72402988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12061933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9117312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693268617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1416594476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34841990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219350555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3752420688"/>
                    </a:ext>
                  </a:extLst>
                </a:gridCol>
                <a:gridCol w="265806">
                  <a:extLst>
                    <a:ext uri="{9D8B030D-6E8A-4147-A177-3AD203B41FA5}">
                      <a16:colId xmlns:a16="http://schemas.microsoft.com/office/drawing/2014/main" val="2188539375"/>
                    </a:ext>
                  </a:extLst>
                </a:gridCol>
              </a:tblGrid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H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e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W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o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r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l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d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!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3097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2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3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4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-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6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647896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A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5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138288"/>
                  </a:ext>
                </a:extLst>
              </a:tr>
              <a:tr h="488487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583602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4765533" y="75724"/>
            <a:ext cx="4644416" cy="2336709"/>
            <a:chOff x="5588669" y="215513"/>
            <a:chExt cx="4644416" cy="2336709"/>
          </a:xfrm>
        </p:grpSpPr>
        <p:sp>
          <p:nvSpPr>
            <p:cNvPr id="3" name="文本框 2"/>
            <p:cNvSpPr txBox="1"/>
            <p:nvPr/>
          </p:nvSpPr>
          <p:spPr>
            <a:xfrm>
              <a:off x="5588669" y="70255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88669" y="119600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88669" y="1689445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88669" y="2182890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 rot="16200000">
              <a:off x="5892903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 rot="16200000">
              <a:off x="6158526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 rot="16200000">
              <a:off x="6424149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3</a:t>
              </a: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 rot="16200000">
              <a:off x="6689772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16200000">
              <a:off x="6955395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5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 rot="16200000">
              <a:off x="7221018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6</a:t>
              </a: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7486641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7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 rot="16200000">
              <a:off x="7752264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8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 rot="16200000">
              <a:off x="8017887" y="292062"/>
              <a:ext cx="34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9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8238486" y="247038"/>
              <a:ext cx="432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10</a:t>
              </a:r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 rot="16200000">
              <a:off x="8504300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11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 rot="16200000">
              <a:off x="8769923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12</a:t>
              </a:r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9035546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13</a:t>
              </a:r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930116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14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 rot="16200000">
              <a:off x="9566792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15</a:t>
              </a:r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9832419" y="247229"/>
              <a:ext cx="43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16</a:t>
              </a:r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5201" r="14694" b="14103"/>
          <a:stretch/>
        </p:blipFill>
        <p:spPr>
          <a:xfrm>
            <a:off x="9719393" y="508106"/>
            <a:ext cx="1654676" cy="16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中断：在主程序运行过程中，出现了特定的中断触发条件（中断源），使得</a:t>
            </a:r>
            <a:r>
              <a:rPr lang="en-US" altLang="zh-CN" sz="2800"/>
              <a:t>CPU</a:t>
            </a:r>
            <a:r>
              <a:rPr lang="zh-CN" altLang="en-US" sz="2800"/>
              <a:t>暂停当前正在运行的程序，转而去处理中断程序，处理完成后又返回原来被暂停的位置继续运行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中断优先级：当有多个中断源同时申请中断时，</a:t>
            </a:r>
            <a:r>
              <a:rPr lang="en-US" altLang="zh-CN" sz="2800"/>
              <a:t>CPU</a:t>
            </a:r>
            <a:r>
              <a:rPr lang="zh-CN" altLang="en-US" sz="2800"/>
              <a:t>会根据中断源的轻重缓急进行裁决，优先响应更加紧急的中断源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中断嵌套：当一个中断程序正在运行时，又有新的更高优先级的中断源申请中断，</a:t>
            </a:r>
            <a:r>
              <a:rPr lang="en-US" altLang="zh-CN" sz="2800"/>
              <a:t>CPU</a:t>
            </a:r>
            <a:r>
              <a:rPr lang="zh-CN" altLang="en-US" sz="2800"/>
              <a:t>再次暂停当前中断程序，转而去处理新的中断程序，处理完成后依次进行返回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047189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中断执行流程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73312" y="1874800"/>
            <a:ext cx="2785395" cy="3471076"/>
            <a:chOff x="1130140" y="1874800"/>
            <a:chExt cx="2785395" cy="347107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392257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3" name="直接箭头连接符 2"/>
            <p:cNvCxnSpPr/>
            <p:nvPr/>
          </p:nvCxnSpPr>
          <p:spPr>
            <a:xfrm>
              <a:off x="1956158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1956158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rot="3600000" flipH="1" flipV="1">
              <a:off x="2579696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3203234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rot="18000000" flipV="1">
              <a:off x="2579695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2490933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1130140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079766" y="1874800"/>
            <a:ext cx="4032469" cy="3471076"/>
            <a:chOff x="4684709" y="1874800"/>
            <a:chExt cx="4032469" cy="347107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946826" y="1874800"/>
              <a:ext cx="1127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主程序</a:t>
              </a:r>
              <a:endParaRPr lang="en-US" altLang="zh-CN" sz="200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5510727" y="241192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5510727" y="3905876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rot="3600000" flipH="1" flipV="1">
              <a:off x="6134265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757803" y="313192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18000000" flipV="1">
              <a:off x="6134264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6045502" y="2499559"/>
              <a:ext cx="14246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4684709" y="3678846"/>
              <a:ext cx="78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断点</a:t>
              </a:r>
              <a:endParaRPr lang="en-US" altLang="zh-CN" sz="200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rot="3600000" flipH="1" flipV="1">
              <a:off x="7381339" y="277192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8004877" y="3131926"/>
              <a:ext cx="0" cy="1493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rot="18000000" flipV="1">
              <a:off x="7381338" y="3545876"/>
              <a:ext cx="0" cy="144000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757803" y="390587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A1B244E-4E47-4C51-93FB-27E60009DE3C}"/>
                </a:ext>
              </a:extLst>
            </p:cNvPr>
            <p:cNvSpPr txBox="1"/>
            <p:nvPr/>
          </p:nvSpPr>
          <p:spPr>
            <a:xfrm>
              <a:off x="7292576" y="2196133"/>
              <a:ext cx="14246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/>
                <a:t>嵌套</a:t>
              </a:r>
              <a:endParaRPr lang="en-US" altLang="zh-CN" sz="2000"/>
            </a:p>
            <a:p>
              <a:pPr algn="ctr"/>
              <a:r>
                <a:rPr lang="zh-CN" altLang="en-US" sz="2000"/>
                <a:t>中断程序</a:t>
              </a:r>
              <a:endParaRPr lang="en-US" altLang="zh-CN" sz="2000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048" y="1988188"/>
            <a:ext cx="3286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62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4" y="1236373"/>
            <a:ext cx="41365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68</a:t>
            </a:r>
            <a:r>
              <a:rPr lang="zh-CN" altLang="en-US" sz="2800"/>
              <a:t>个可屏蔽中断通道，包含</a:t>
            </a:r>
            <a:r>
              <a:rPr lang="en-US" altLang="zh-CN" sz="2800"/>
              <a:t>EXTI</a:t>
            </a:r>
            <a:r>
              <a:rPr lang="zh-CN" altLang="en-US" sz="2800"/>
              <a:t>、</a:t>
            </a:r>
            <a:r>
              <a:rPr lang="en-US" altLang="zh-CN" sz="2800"/>
              <a:t>TIM</a:t>
            </a:r>
            <a:r>
              <a:rPr lang="zh-CN" altLang="en-US" sz="2800"/>
              <a:t>、</a:t>
            </a:r>
            <a:r>
              <a:rPr lang="en-US" altLang="zh-CN" sz="2800"/>
              <a:t>ADC</a:t>
            </a:r>
            <a:r>
              <a:rPr lang="zh-CN" altLang="en-US" sz="2800"/>
              <a:t>、</a:t>
            </a:r>
            <a:r>
              <a:rPr lang="en-US" altLang="zh-CN" sz="2800"/>
              <a:t>USART</a:t>
            </a:r>
            <a:r>
              <a:rPr lang="zh-CN" altLang="en-US" sz="2800"/>
              <a:t>、</a:t>
            </a:r>
            <a:r>
              <a:rPr lang="en-US" altLang="zh-CN" sz="2800"/>
              <a:t>SPI</a:t>
            </a:r>
            <a:r>
              <a:rPr lang="zh-CN" altLang="en-US" sz="2800"/>
              <a:t>、</a:t>
            </a:r>
            <a:r>
              <a:rPr lang="en-US" altLang="zh-CN" sz="2800"/>
              <a:t>I2C</a:t>
            </a:r>
            <a:r>
              <a:rPr lang="zh-CN" altLang="en-US" sz="2800"/>
              <a:t>、</a:t>
            </a:r>
            <a:r>
              <a:rPr lang="en-US" altLang="zh-CN" sz="2800"/>
              <a:t>RTC</a:t>
            </a:r>
            <a:r>
              <a:rPr lang="zh-CN" altLang="en-US" sz="2800"/>
              <a:t>等多个外设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使用</a:t>
            </a:r>
            <a:r>
              <a:rPr lang="en-US" altLang="zh-CN" sz="2800"/>
              <a:t>NVIC</a:t>
            </a:r>
            <a:r>
              <a:rPr lang="zh-CN" altLang="en-US" sz="2800"/>
              <a:t>统一管理中断，每个中断通道都拥有</a:t>
            </a:r>
            <a:r>
              <a:rPr lang="en-US" altLang="zh-CN" sz="2800"/>
              <a:t>16</a:t>
            </a:r>
            <a:r>
              <a:rPr lang="zh-CN" altLang="en-US" sz="2800"/>
              <a:t>个可编程的优先等级，可对优先级进行分组，进一步设置抢占优先级和响应优先级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912"/>
          <a:stretch/>
        </p:blipFill>
        <p:spPr>
          <a:xfrm>
            <a:off x="4892581" y="746975"/>
            <a:ext cx="3600000" cy="2695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216" t="1613" r="1697"/>
          <a:stretch/>
        </p:blipFill>
        <p:spPr>
          <a:xfrm>
            <a:off x="4892581" y="3442582"/>
            <a:ext cx="3600000" cy="27591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476" t="-134" r="408" b="90"/>
          <a:stretch/>
        </p:blipFill>
        <p:spPr>
          <a:xfrm>
            <a:off x="8492581" y="2289526"/>
            <a:ext cx="3600000" cy="25499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1047" t="3746" r="990"/>
          <a:stretch/>
        </p:blipFill>
        <p:spPr>
          <a:xfrm>
            <a:off x="8492581" y="4839487"/>
            <a:ext cx="3600000" cy="13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1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065866" y="1027298"/>
            <a:ext cx="8195733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76801" y="1329990"/>
            <a:ext cx="4842932" cy="44499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内核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80547" y="1863937"/>
            <a:ext cx="2052699" cy="3374108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NVIC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711251" y="2733181"/>
            <a:ext cx="1692394" cy="1635619"/>
          </a:xfrm>
          <a:prstGeom prst="rect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95738" y="201010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2595738" y="280353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TIM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2595738" y="3596962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ADC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2595738" y="4390393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USART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2729214" y="5147398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15" name="矩形 14"/>
          <p:cNvSpPr/>
          <p:nvPr/>
        </p:nvSpPr>
        <p:spPr>
          <a:xfrm>
            <a:off x="5509724" y="2374875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0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>
          <a:xfrm>
            <a:off x="5509724" y="2916781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</a:t>
            </a:r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5509724" y="4233354"/>
            <a:ext cx="1443990" cy="44572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优先级</a:t>
            </a:r>
            <a:r>
              <a:rPr lang="en-US" altLang="zh-CN"/>
              <a:t>15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5805217" y="3564199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cxnSp>
        <p:nvCxnSpPr>
          <p:cNvPr id="3" name="直接箭头连接符 2"/>
          <p:cNvCxnSpPr>
            <a:stCxn id="10" idx="3"/>
          </p:cNvCxnSpPr>
          <p:nvPr/>
        </p:nvCxnSpPr>
        <p:spPr>
          <a:xfrm>
            <a:off x="3666050" y="2284589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66050" y="3096910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666050" y="3886455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666050" y="4679076"/>
            <a:ext cx="1514497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233245" y="3548119"/>
            <a:ext cx="4667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1863937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4216051" y="2200031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26607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4216051" y="2996856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345499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4216051" y="379108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3986444" y="4256225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</a:t>
            </a:r>
            <a:endParaRPr lang="en-US" altLang="zh-CN" dirty="0"/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4216051" y="459231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15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NVIC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优先级分组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NVIC</a:t>
            </a:r>
            <a:r>
              <a:rPr lang="zh-CN" altLang="en-US" sz="2800"/>
              <a:t>的中断优先级由优先级寄存器的</a:t>
            </a:r>
            <a:r>
              <a:rPr lang="en-US" altLang="zh-CN" sz="2800"/>
              <a:t>4</a:t>
            </a:r>
            <a:r>
              <a:rPr lang="zh-CN" altLang="en-US" sz="2800"/>
              <a:t>位（</a:t>
            </a:r>
            <a:r>
              <a:rPr lang="en-US" altLang="zh-CN" sz="2800"/>
              <a:t>0~15</a:t>
            </a:r>
            <a:r>
              <a:rPr lang="zh-CN" altLang="en-US" sz="2800"/>
              <a:t>）决定，这</a:t>
            </a:r>
            <a:r>
              <a:rPr lang="en-US" altLang="zh-CN" sz="2800"/>
              <a:t>4</a:t>
            </a:r>
            <a:r>
              <a:rPr lang="zh-CN" altLang="en-US" sz="2800"/>
              <a:t>位可以进行切分，分为高</a:t>
            </a:r>
            <a:r>
              <a:rPr lang="en-US" altLang="zh-CN" sz="2800"/>
              <a:t>n</a:t>
            </a:r>
            <a:r>
              <a:rPr lang="zh-CN" altLang="en-US" sz="2800"/>
              <a:t>位的抢占优先级和低</a:t>
            </a:r>
            <a:r>
              <a:rPr lang="en-US" altLang="zh-CN" sz="2800"/>
              <a:t>4-n</a:t>
            </a:r>
            <a:r>
              <a:rPr lang="zh-CN" altLang="en-US" sz="2800"/>
              <a:t>位的响应优先级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抢占优先级高的可以中断嵌套，响应优先级高的可以优先排队，抢占优先级和响应优先级均相同的按中断号排队</a:t>
            </a:r>
            <a:endParaRPr lang="en-US" altLang="zh-CN" sz="280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80113"/>
              </p:ext>
            </p:extLst>
          </p:nvPr>
        </p:nvGraphicFramePr>
        <p:xfrm>
          <a:off x="1606156" y="3285690"/>
          <a:ext cx="8979686" cy="266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79686">
                  <a:extLst>
                    <a:ext uri="{9D8B030D-6E8A-4147-A177-3AD203B41FA5}">
                      <a16:colId xmlns:a16="http://schemas.microsoft.com/office/drawing/2014/main" val="1814798229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152777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647311688"/>
                    </a:ext>
                  </a:extLst>
                </a:gridCol>
              </a:tblGrid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分组方式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抢占优先级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响应优先级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276100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38629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163598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2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2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0~3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881143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3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0~7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1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268784"/>
                  </a:ext>
                </a:extLst>
              </a:tr>
              <a:tr h="4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分组</a:t>
                      </a:r>
                      <a:r>
                        <a:rPr lang="en-US" altLang="zh-CN" sz="2000"/>
                        <a:t>4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0~15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0</a:t>
                      </a:r>
                      <a:r>
                        <a:rPr lang="zh-CN" altLang="en-US" sz="2000"/>
                        <a:t>位，取值为</a:t>
                      </a:r>
                      <a:r>
                        <a:rPr lang="en-US" altLang="zh-CN" sz="200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731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77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（</a:t>
            </a:r>
            <a:r>
              <a:rPr lang="en-US" altLang="zh-CN" sz="2800"/>
              <a:t>Extern Interrupt</a:t>
            </a:r>
            <a:r>
              <a:rPr lang="zh-CN" altLang="en-US" sz="2800"/>
              <a:t>）外部中断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EXTI</a:t>
            </a:r>
            <a:r>
              <a:rPr lang="zh-CN" altLang="en-US" sz="2800"/>
              <a:t>可以监测指定</a:t>
            </a:r>
            <a:r>
              <a:rPr lang="en-US" altLang="zh-CN" sz="2800"/>
              <a:t>GPIO</a:t>
            </a:r>
            <a:r>
              <a:rPr lang="zh-CN" altLang="en-US" sz="2800"/>
              <a:t>口的电平信号，当其指定的</a:t>
            </a:r>
            <a:r>
              <a:rPr lang="en-US" altLang="zh-CN" sz="2800"/>
              <a:t>GPIO</a:t>
            </a:r>
            <a:r>
              <a:rPr lang="zh-CN" altLang="en-US" sz="2800"/>
              <a:t>口产生电平变化时，</a:t>
            </a:r>
            <a:r>
              <a:rPr lang="en-US" altLang="zh-CN" sz="2800"/>
              <a:t>EXTI</a:t>
            </a:r>
            <a:r>
              <a:rPr lang="zh-CN" altLang="en-US" sz="2800"/>
              <a:t>将立即向</a:t>
            </a:r>
            <a:r>
              <a:rPr lang="en-US" altLang="zh-CN" sz="2800"/>
              <a:t>NVIC</a:t>
            </a:r>
            <a:r>
              <a:rPr lang="zh-CN" altLang="en-US" sz="2800"/>
              <a:t>发出中断申请，经过</a:t>
            </a:r>
            <a:r>
              <a:rPr lang="en-US" altLang="zh-CN" sz="2800"/>
              <a:t>NVIC</a:t>
            </a:r>
            <a:r>
              <a:rPr lang="zh-CN" altLang="en-US" sz="2800"/>
              <a:t>裁决后即可中断</a:t>
            </a:r>
            <a:r>
              <a:rPr lang="en-US" altLang="zh-CN" sz="2800"/>
              <a:t>CPU</a:t>
            </a:r>
            <a:r>
              <a:rPr lang="zh-CN" altLang="en-US" sz="2800"/>
              <a:t>主程序，使</a:t>
            </a:r>
            <a:r>
              <a:rPr lang="en-US" altLang="zh-CN" sz="2800"/>
              <a:t>CPU</a:t>
            </a:r>
            <a:r>
              <a:rPr lang="zh-CN" altLang="en-US" sz="2800"/>
              <a:t>执行</a:t>
            </a:r>
            <a:r>
              <a:rPr lang="en-US" altLang="zh-CN" sz="2800"/>
              <a:t>EXTI</a:t>
            </a:r>
            <a:r>
              <a:rPr lang="zh-CN" altLang="en-US" sz="2800"/>
              <a:t>对应的中断程序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支持的触发方式：上升沿</a:t>
            </a:r>
            <a:r>
              <a:rPr lang="en-US" altLang="zh-CN" sz="2800"/>
              <a:t>/</a:t>
            </a:r>
            <a:r>
              <a:rPr lang="zh-CN" altLang="en-US" sz="2800"/>
              <a:t>下降沿</a:t>
            </a:r>
            <a:r>
              <a:rPr lang="en-US" altLang="zh-CN" sz="2800"/>
              <a:t>/</a:t>
            </a:r>
            <a:r>
              <a:rPr lang="zh-CN" altLang="en-US" sz="2800"/>
              <a:t>双边沿</a:t>
            </a:r>
            <a:r>
              <a:rPr lang="en-US" altLang="zh-CN" sz="2800"/>
              <a:t>/</a:t>
            </a:r>
            <a:r>
              <a:rPr lang="zh-CN" altLang="en-US" sz="2800"/>
              <a:t>软件触发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支持的</a:t>
            </a:r>
            <a:r>
              <a:rPr lang="en-US" altLang="zh-CN" sz="2800"/>
              <a:t>GPIO</a:t>
            </a:r>
            <a:r>
              <a:rPr lang="zh-CN" altLang="en-US" sz="2800"/>
              <a:t>口：所有</a:t>
            </a:r>
            <a:r>
              <a:rPr lang="en-US" altLang="zh-CN" sz="2800"/>
              <a:t>GPIO</a:t>
            </a:r>
            <a:r>
              <a:rPr lang="zh-CN" altLang="en-US" sz="2800"/>
              <a:t>口，但相同的</a:t>
            </a:r>
            <a:r>
              <a:rPr lang="en-US" altLang="zh-CN" sz="2800"/>
              <a:t>Pin</a:t>
            </a:r>
            <a:r>
              <a:rPr lang="zh-CN" altLang="en-US" sz="2800"/>
              <a:t>不能同时触发中断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通道数：</a:t>
            </a:r>
            <a:r>
              <a:rPr lang="en-US" altLang="zh-CN" sz="2800"/>
              <a:t>16</a:t>
            </a:r>
            <a:r>
              <a:rPr lang="zh-CN" altLang="en-US" sz="2800"/>
              <a:t>个</a:t>
            </a:r>
            <a:r>
              <a:rPr lang="en-US" altLang="zh-CN" sz="2800"/>
              <a:t>GPIO_Pin</a:t>
            </a:r>
            <a:r>
              <a:rPr lang="zh-CN" altLang="en-US" sz="2800"/>
              <a:t>，外加</a:t>
            </a:r>
            <a:r>
              <a:rPr lang="en-US" altLang="zh-CN" sz="2800"/>
              <a:t>PVD</a:t>
            </a:r>
            <a:r>
              <a:rPr lang="zh-CN" altLang="en-US" sz="2800"/>
              <a:t>输出、</a:t>
            </a:r>
            <a:r>
              <a:rPr lang="en-US" altLang="zh-CN" sz="2800"/>
              <a:t>RTC</a:t>
            </a:r>
            <a:r>
              <a:rPr lang="zh-CN" altLang="en-US" sz="2800"/>
              <a:t>闹钟、</a:t>
            </a:r>
            <a:r>
              <a:rPr lang="en-US" altLang="zh-CN" sz="2800"/>
              <a:t>USB</a:t>
            </a:r>
            <a:r>
              <a:rPr lang="zh-CN" altLang="en-US" sz="2800"/>
              <a:t>唤醒、以太网唤醒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触发响应方式：中断响应</a:t>
            </a:r>
            <a:r>
              <a:rPr lang="en-US" altLang="zh-CN" sz="2800"/>
              <a:t>/</a:t>
            </a:r>
            <a:r>
              <a:rPr lang="zh-CN" altLang="en-US" sz="2800"/>
              <a:t>事件响应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632719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219199" y="1027298"/>
            <a:ext cx="9764888" cy="532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40345" y="1359673"/>
            <a:ext cx="1203404" cy="4161881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12583" y="1359673"/>
            <a:ext cx="1858630" cy="4820621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EXTI</a:t>
            </a:r>
          </a:p>
          <a:p>
            <a:pPr algn="ctr"/>
            <a:r>
              <a:rPr lang="zh-CN" altLang="en-US"/>
              <a:t>边沿检测及控制</a:t>
            </a:r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 rot="16200000">
            <a:off x="1709343" y="4571753"/>
            <a:ext cx="8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……</a:t>
            </a:r>
          </a:p>
        </p:txBody>
      </p:sp>
      <p:sp>
        <p:nvSpPr>
          <p:cNvPr id="37" name="矩形 36"/>
          <p:cNvSpPr/>
          <p:nvPr/>
        </p:nvSpPr>
        <p:spPr>
          <a:xfrm>
            <a:off x="1575865" y="2264699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GPIOA</a:t>
            </a:r>
            <a:endParaRPr lang="en-US" altLang="zh-CN" dirty="0"/>
          </a:p>
        </p:txBody>
      </p:sp>
      <p:sp>
        <p:nvSpPr>
          <p:cNvPr id="38" name="矩形 37"/>
          <p:cNvSpPr/>
          <p:nvPr/>
        </p:nvSpPr>
        <p:spPr>
          <a:xfrm>
            <a:off x="1575865" y="3058130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GPIOB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1575865" y="3851561"/>
            <a:ext cx="1070312" cy="5489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GPIOC</a:t>
            </a:r>
            <a:endParaRPr lang="en-US" altLang="zh-CN" dirty="0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2646177" y="2539188"/>
            <a:ext cx="72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646177" y="3351509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646177" y="4141054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096711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2899212" y="2454630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2893536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2899212" y="325145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2703706" y="3687768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8" name="直接连接符 47"/>
          <p:cNvCxnSpPr/>
          <p:nvPr/>
        </p:nvCxnSpPr>
        <p:spPr>
          <a:xfrm flipV="1">
            <a:off x="2899212" y="4045687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364086" y="1359672"/>
            <a:ext cx="1597435" cy="4820621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AFIO</a:t>
            </a:r>
          </a:p>
          <a:p>
            <a:pPr algn="ctr"/>
            <a:r>
              <a:rPr lang="zh-CN" altLang="en-US"/>
              <a:t>中断引脚选择</a:t>
            </a:r>
            <a:endParaRPr lang="en-US" altLang="zh-CN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4961521" y="2525033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280779" y="2064430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476285" y="2424979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145107" y="4102714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PVD</a:t>
            </a:r>
            <a:endParaRPr lang="en-US" altLang="zh-CN" dirty="0"/>
          </a:p>
        </p:txBody>
      </p:sp>
      <p:sp>
        <p:nvSpPr>
          <p:cNvPr id="62" name="矩形 61"/>
          <p:cNvSpPr/>
          <p:nvPr/>
        </p:nvSpPr>
        <p:spPr>
          <a:xfrm>
            <a:off x="5145107" y="4599608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RTC</a:t>
            </a:r>
            <a:endParaRPr lang="en-US" altLang="zh-CN" dirty="0"/>
          </a:p>
        </p:txBody>
      </p:sp>
      <p:sp>
        <p:nvSpPr>
          <p:cNvPr id="63" name="矩形 62"/>
          <p:cNvSpPr/>
          <p:nvPr/>
        </p:nvSpPr>
        <p:spPr>
          <a:xfrm>
            <a:off x="5145107" y="5096502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USB</a:t>
            </a:r>
            <a:endParaRPr lang="en-US" altLang="zh-CN" dirty="0"/>
          </a:p>
        </p:txBody>
      </p:sp>
      <p:cxnSp>
        <p:nvCxnSpPr>
          <p:cNvPr id="64" name="直接箭头连接符 63"/>
          <p:cNvCxnSpPr/>
          <p:nvPr/>
        </p:nvCxnSpPr>
        <p:spPr>
          <a:xfrm>
            <a:off x="5855957" y="4315005"/>
            <a:ext cx="360000" cy="28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5844955" y="4786397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5855957" y="5283291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145107" y="5593396"/>
            <a:ext cx="699848" cy="37357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ETH</a:t>
            </a:r>
            <a:endParaRPr lang="en-US" altLang="zh-CN" dirty="0"/>
          </a:p>
        </p:txBody>
      </p:sp>
      <p:cxnSp>
        <p:nvCxnSpPr>
          <p:cNvPr id="68" name="直接箭头连接符 67"/>
          <p:cNvCxnSpPr/>
          <p:nvPr/>
        </p:nvCxnSpPr>
        <p:spPr>
          <a:xfrm>
            <a:off x="5855957" y="5780185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8082447" y="1721284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359673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EXTI0</a:t>
            </a:r>
            <a:endParaRPr lang="en-US" altLang="zh-CN" dirty="0"/>
          </a:p>
        </p:txBody>
      </p:sp>
      <p:cxnSp>
        <p:nvCxnSpPr>
          <p:cNvPr id="89" name="直接箭头连接符 88"/>
          <p:cNvCxnSpPr/>
          <p:nvPr/>
        </p:nvCxnSpPr>
        <p:spPr>
          <a:xfrm>
            <a:off x="8082447" y="2090616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1729005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</a:t>
            </a:r>
            <a:endParaRPr lang="en-US" altLang="zh-CN" dirty="0"/>
          </a:p>
        </p:txBody>
      </p:sp>
      <p:cxnSp>
        <p:nvCxnSpPr>
          <p:cNvPr id="91" name="直接箭头连接符 90"/>
          <p:cNvCxnSpPr/>
          <p:nvPr/>
        </p:nvCxnSpPr>
        <p:spPr>
          <a:xfrm>
            <a:off x="8082447" y="2450398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088787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EXTI2</a:t>
            </a:r>
            <a:endParaRPr lang="en-US" altLang="zh-CN" dirty="0"/>
          </a:p>
        </p:txBody>
      </p:sp>
      <p:cxnSp>
        <p:nvCxnSpPr>
          <p:cNvPr id="93" name="直接箭头连接符 92"/>
          <p:cNvCxnSpPr/>
          <p:nvPr/>
        </p:nvCxnSpPr>
        <p:spPr>
          <a:xfrm>
            <a:off x="8082447" y="281200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45039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EXTI3</a:t>
            </a:r>
            <a:endParaRPr lang="en-US" altLang="zh-CN" dirty="0"/>
          </a:p>
        </p:txBody>
      </p:sp>
      <p:cxnSp>
        <p:nvCxnSpPr>
          <p:cNvPr id="95" name="直接箭头连接符 94"/>
          <p:cNvCxnSpPr/>
          <p:nvPr/>
        </p:nvCxnSpPr>
        <p:spPr>
          <a:xfrm>
            <a:off x="8082447" y="3173619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2812008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EXTI4</a:t>
            </a:r>
            <a:endParaRPr lang="en-US" altLang="zh-CN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8082447" y="353497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17336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EXTI9_5</a:t>
            </a:r>
            <a:endParaRPr lang="en-US" altLang="zh-CN" dirty="0"/>
          </a:p>
        </p:txBody>
      </p:sp>
      <p:cxnSp>
        <p:nvCxnSpPr>
          <p:cNvPr id="99" name="直接箭头连接符 98"/>
          <p:cNvCxnSpPr/>
          <p:nvPr/>
        </p:nvCxnSpPr>
        <p:spPr>
          <a:xfrm>
            <a:off x="8082447" y="389632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53471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EXTI15_10</a:t>
            </a:r>
            <a:endParaRPr lang="en-US" altLang="zh-CN" dirty="0"/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8082447" y="425725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389564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PVD</a:t>
            </a:r>
            <a:endParaRPr lang="en-US" altLang="zh-CN" dirty="0"/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8082447" y="461860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25699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RTC</a:t>
            </a:r>
            <a:endParaRPr lang="en-US" altLang="zh-CN" dirty="0"/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8082447" y="4979531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617920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USB</a:t>
            </a:r>
            <a:endParaRPr lang="en-US" altLang="zh-CN" dirty="0"/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8082447" y="534886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066815" y="4987251"/>
            <a:ext cx="12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ETH</a:t>
            </a:r>
            <a:endParaRPr lang="en-US" altLang="zh-CN" dirty="0"/>
          </a:p>
        </p:txBody>
      </p:sp>
      <p:cxnSp>
        <p:nvCxnSpPr>
          <p:cNvPr id="112" name="直接箭头连接符 111"/>
          <p:cNvCxnSpPr/>
          <p:nvPr/>
        </p:nvCxnSpPr>
        <p:spPr>
          <a:xfrm>
            <a:off x="8082447" y="5918682"/>
            <a:ext cx="12510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8319751" y="5486518"/>
            <a:ext cx="74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20</a:t>
            </a:r>
            <a:endParaRPr lang="en-US" altLang="zh-CN" dirty="0"/>
          </a:p>
        </p:txBody>
      </p:sp>
      <p:sp>
        <p:nvSpPr>
          <p:cNvPr id="114" name="矩形 113"/>
          <p:cNvSpPr/>
          <p:nvPr/>
        </p:nvSpPr>
        <p:spPr>
          <a:xfrm>
            <a:off x="9340345" y="5645400"/>
            <a:ext cx="1203404" cy="5348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其它外设</a:t>
            </a:r>
            <a:endParaRPr lang="en-US" altLang="zh-CN" dirty="0"/>
          </a:p>
        </p:txBody>
      </p:sp>
      <p:cxnSp>
        <p:nvCxnSpPr>
          <p:cNvPr id="115" name="直接连接符 114"/>
          <p:cNvCxnSpPr/>
          <p:nvPr/>
        </p:nvCxnSpPr>
        <p:spPr>
          <a:xfrm flipV="1">
            <a:off x="8617978" y="5820265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895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AFIO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复用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IO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1073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AFIO</a:t>
            </a:r>
            <a:r>
              <a:rPr lang="zh-CN" altLang="en-US" sz="2800"/>
              <a:t>主要用于引脚复用功能的选择和重定义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</a:t>
            </a:r>
            <a:r>
              <a:rPr lang="en-US" altLang="zh-CN" sz="2800"/>
              <a:t>STM32</a:t>
            </a:r>
            <a:r>
              <a:rPr lang="zh-CN" altLang="en-US" sz="2800"/>
              <a:t>中，</a:t>
            </a:r>
            <a:r>
              <a:rPr lang="en-US" altLang="zh-CN" sz="2800"/>
              <a:t>AFIO</a:t>
            </a:r>
            <a:r>
              <a:rPr lang="zh-CN" altLang="en-US" sz="2800"/>
              <a:t>主要完成两个任务：复用功能引脚重映射、中断引脚选择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44" y="746975"/>
            <a:ext cx="5222312" cy="56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9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EXTI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08" y="995983"/>
            <a:ext cx="7841338" cy="55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STM32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49154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是</a:t>
            </a:r>
            <a:r>
              <a:rPr lang="en-US" altLang="zh-CN" sz="2800"/>
              <a:t>ST</a:t>
            </a:r>
            <a:r>
              <a:rPr lang="zh-CN" altLang="en-US" sz="2800"/>
              <a:t>公司基于</a:t>
            </a:r>
            <a:r>
              <a:rPr lang="en-US" altLang="zh-CN" sz="2800"/>
              <a:t>ARM Cortex-M</a:t>
            </a:r>
            <a:r>
              <a:rPr lang="zh-CN" altLang="en-US" sz="2800"/>
              <a:t>内核开发的</a:t>
            </a:r>
            <a:r>
              <a:rPr lang="en-US" altLang="zh-CN" sz="2800"/>
              <a:t>32</a:t>
            </a:r>
            <a:r>
              <a:rPr lang="zh-CN" altLang="en-US" sz="2800"/>
              <a:t>位微控制器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常应用在嵌入式领域，如智能车、无人机、机器人、无线通信、物联网、工业控制、娱乐电子产品等</a:t>
            </a:r>
            <a:endParaRPr lang="en-US" altLang="zh-CN" sz="280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功能强大、性能优异、片上资源丰富、功耗低，是一款经典的嵌入式微控制器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8C23E-EFB5-4EA9-A06D-879731B38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1" b="32358"/>
          <a:stretch/>
        </p:blipFill>
        <p:spPr>
          <a:xfrm>
            <a:off x="5929571" y="126031"/>
            <a:ext cx="5879571" cy="66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0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旋转编码器简介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旋转编码器：用来测量位置、速度或旋转方向的装置，当其旋转轴旋转时，其输出端可以输出与旋转速度和方向对应的方波信号，读取方波信号的频率和相位信息即可得知旋转轴的速度和方向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类型：机械触点式</a:t>
            </a:r>
            <a:r>
              <a:rPr lang="en-US" altLang="zh-CN" sz="2800"/>
              <a:t>/</a:t>
            </a:r>
            <a:r>
              <a:rPr lang="zh-CN" altLang="en-US" sz="2800"/>
              <a:t>霍尔传感器式</a:t>
            </a:r>
            <a:r>
              <a:rPr lang="en-US" altLang="zh-CN" sz="2800"/>
              <a:t>/</a:t>
            </a:r>
            <a:r>
              <a:rPr lang="zh-CN" altLang="en-US" sz="2800"/>
              <a:t>光栅式</a:t>
            </a:r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911" t="11880" r="5452"/>
          <a:stretch/>
        </p:blipFill>
        <p:spPr>
          <a:xfrm>
            <a:off x="8952025" y="3983434"/>
            <a:ext cx="2702316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2" r="20481" b="13778"/>
          <a:stretch/>
        </p:blipFill>
        <p:spPr>
          <a:xfrm>
            <a:off x="6894434" y="3983434"/>
            <a:ext cx="1824742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2" y="3993050"/>
            <a:ext cx="1574373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40BB3D-8EDA-42D9-9E52-32D8081C3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225" y="3993050"/>
            <a:ext cx="239936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F8C507-F8E4-440B-8530-9D29A5825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94" y="3993050"/>
            <a:ext cx="180133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53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746" y="1945621"/>
            <a:ext cx="3288984" cy="3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75" y="1945621"/>
            <a:ext cx="4903941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77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TIM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TIM</a:t>
            </a:r>
            <a:r>
              <a:rPr lang="zh-CN" altLang="en-US" sz="2800"/>
              <a:t>（</a:t>
            </a:r>
            <a:r>
              <a:rPr lang="en-US" altLang="zh-CN" sz="2800"/>
              <a:t>Timer</a:t>
            </a:r>
            <a:r>
              <a:rPr lang="zh-CN" altLang="en-US" sz="2800"/>
              <a:t>）定时器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定时器可以对输入的时钟进行计数，并在计数值达到设定值时触发中断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16</a:t>
            </a:r>
            <a:r>
              <a:rPr lang="zh-CN" altLang="en-US" sz="2800"/>
              <a:t>位计数器、预分频器、自动重装寄存器的时基单元，在</a:t>
            </a:r>
            <a:r>
              <a:rPr lang="en-US" altLang="zh-CN" sz="2800"/>
              <a:t>72MHz</a:t>
            </a:r>
            <a:r>
              <a:rPr lang="zh-CN" altLang="en-US" sz="2800"/>
              <a:t>计数时钟下可以实现最大</a:t>
            </a:r>
            <a:r>
              <a:rPr lang="en-US" altLang="zh-CN" sz="2800"/>
              <a:t>59.65s</a:t>
            </a:r>
            <a:r>
              <a:rPr lang="zh-CN" altLang="en-US" sz="2800"/>
              <a:t>的定时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不仅具备基本的定时中断功能，而且还包含内外时钟源选择、输入捕获、输出比较、编码器接口、主从触发模式等多种功能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根据复杂度和应用场景分为了高级定时器、通用定时器、基本定时器三种类型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257861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定时器类型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1" y="5485457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定时器资源：</a:t>
            </a:r>
            <a:r>
              <a:rPr lang="en-US" altLang="zh-CN" sz="2800"/>
              <a:t>TIM1</a:t>
            </a:r>
            <a:r>
              <a:rPr lang="zh-CN" altLang="en-US" sz="2800"/>
              <a:t>、</a:t>
            </a:r>
            <a:r>
              <a:rPr lang="en-US" altLang="zh-CN" sz="2800"/>
              <a:t>TIM2</a:t>
            </a:r>
            <a:r>
              <a:rPr lang="zh-CN" altLang="en-US" sz="2800"/>
              <a:t>、</a:t>
            </a:r>
            <a:r>
              <a:rPr lang="en-US" altLang="zh-CN" sz="2800"/>
              <a:t>TIM3</a:t>
            </a:r>
            <a:r>
              <a:rPr lang="zh-CN" altLang="en-US" sz="2800"/>
              <a:t>、</a:t>
            </a:r>
            <a:r>
              <a:rPr lang="en-US" altLang="zh-CN" sz="2800"/>
              <a:t>TIM4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EACE024-4E2F-4132-A61A-8A15F84BD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9775"/>
              </p:ext>
            </p:extLst>
          </p:nvPr>
        </p:nvGraphicFramePr>
        <p:xfrm>
          <a:off x="671090" y="1540838"/>
          <a:ext cx="10849817" cy="31507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0254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2918919405"/>
                    </a:ext>
                  </a:extLst>
                </a:gridCol>
                <a:gridCol w="901919">
                  <a:extLst>
                    <a:ext uri="{9D8B030D-6E8A-4147-A177-3AD203B41FA5}">
                      <a16:colId xmlns:a16="http://schemas.microsoft.com/office/drawing/2014/main" val="402572408"/>
                    </a:ext>
                  </a:extLst>
                </a:gridCol>
                <a:gridCol w="6581422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50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总线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高级定时器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TIM1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TIM8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拥有通用定时器全部功能，并额外具有重复计数器、死区生成、互补输出、刹车输入等功能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通用定时器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TIM2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TIM3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TIM4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TIM5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拥有基本定时器全部功能，并额外具有内外时钟源选择、输入捕获、输出比较、编码器接口、主从触发模式等功能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基本定时器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TIM6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TIM7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APB1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拥有定时中断、主模式触发</a:t>
                      </a:r>
                      <a:r>
                        <a:rPr lang="en-US" altLang="zh-CN" sz="2000"/>
                        <a:t>DAC</a:t>
                      </a:r>
                      <a:r>
                        <a:rPr lang="zh-CN" altLang="en-US" sz="2000"/>
                        <a:t>的功能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871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高级定时器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04B30E-2EC8-4838-9F28-040B3544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57" y="984042"/>
            <a:ext cx="636428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2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通用定时器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9B844E-D687-482D-8041-EE674511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9" y="984042"/>
            <a:ext cx="68284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8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基本定时器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AB5FAA-F5E7-4080-9C60-D0D805A5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8" y="1805424"/>
            <a:ext cx="6828441" cy="32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2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CDB637FB-A649-40F7-B0D1-648F757912C3}"/>
              </a:ext>
            </a:extLst>
          </p:cNvPr>
          <p:cNvSpPr/>
          <p:nvPr/>
        </p:nvSpPr>
        <p:spPr>
          <a:xfrm>
            <a:off x="349953" y="1230500"/>
            <a:ext cx="1157111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51131EB-7232-4111-920E-5E92C801372E}"/>
              </a:ext>
            </a:extLst>
          </p:cNvPr>
          <p:cNvSpPr/>
          <p:nvPr/>
        </p:nvSpPr>
        <p:spPr>
          <a:xfrm>
            <a:off x="5482349" y="1789616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定时中断基本结构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7E51FA-CD60-4050-8B5C-D423483F954B}"/>
              </a:ext>
            </a:extLst>
          </p:cNvPr>
          <p:cNvSpPr/>
          <p:nvPr/>
        </p:nvSpPr>
        <p:spPr>
          <a:xfrm>
            <a:off x="10937093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A3C8C8-F28B-4368-82BF-B16304DA7917}"/>
              </a:ext>
            </a:extLst>
          </p:cNvPr>
          <p:cNvSpPr/>
          <p:nvPr/>
        </p:nvSpPr>
        <p:spPr>
          <a:xfrm>
            <a:off x="7673261" y="2156793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C258EE-5A5F-48EA-B450-83FAB8739803}"/>
              </a:ext>
            </a:extLst>
          </p:cNvPr>
          <p:cNvSpPr/>
          <p:nvPr/>
        </p:nvSpPr>
        <p:spPr>
          <a:xfrm>
            <a:off x="1569239" y="2928959"/>
            <a:ext cx="139606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ETR</a:t>
            </a:r>
          </a:p>
          <a:p>
            <a:pPr algn="ctr"/>
            <a:r>
              <a:rPr lang="zh-CN" altLang="en-US"/>
              <a:t>外部时钟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F029DC-E4F1-4938-8810-DDEC7DF8C390}"/>
              </a:ext>
            </a:extLst>
          </p:cNvPr>
          <p:cNvSpPr/>
          <p:nvPr/>
        </p:nvSpPr>
        <p:spPr>
          <a:xfrm>
            <a:off x="1569240" y="3724513"/>
            <a:ext cx="1396066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ITRx</a:t>
            </a:r>
          </a:p>
          <a:p>
            <a:pPr algn="ctr"/>
            <a:r>
              <a:rPr lang="zh-CN" altLang="en-US"/>
              <a:t>其他定时器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B5F1FE-0E62-4FD9-85FE-7B06BA5330C4}"/>
              </a:ext>
            </a:extLst>
          </p:cNvPr>
          <p:cNvSpPr/>
          <p:nvPr/>
        </p:nvSpPr>
        <p:spPr>
          <a:xfrm>
            <a:off x="1569239" y="4519043"/>
            <a:ext cx="139606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TIx</a:t>
            </a:r>
          </a:p>
          <a:p>
            <a:pPr algn="ctr"/>
            <a:r>
              <a:rPr lang="zh-CN" altLang="en-US"/>
              <a:t>捕获通道</a:t>
            </a:r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A5F2BD-1A75-4043-B511-DAF8EAF35E17}"/>
              </a:ext>
            </a:extLst>
          </p:cNvPr>
          <p:cNvSpPr/>
          <p:nvPr/>
        </p:nvSpPr>
        <p:spPr>
          <a:xfrm>
            <a:off x="1569239" y="2131153"/>
            <a:ext cx="1396065" cy="640936"/>
          </a:xfrm>
          <a:prstGeom prst="rect">
            <a:avLst/>
          </a:prstGeom>
          <a:solidFill>
            <a:srgbClr val="FF6565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  <a:p>
            <a:pPr algn="ctr"/>
            <a:r>
              <a:rPr lang="zh-CN" altLang="en-US"/>
              <a:t>内部时钟</a:t>
            </a:r>
            <a:endParaRPr lang="en-US" altLang="zh-CN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176CCF4-181D-4070-A9CE-24487CD54737}"/>
              </a:ext>
            </a:extLst>
          </p:cNvPr>
          <p:cNvSpPr/>
          <p:nvPr/>
        </p:nvSpPr>
        <p:spPr>
          <a:xfrm>
            <a:off x="7673259" y="330599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712C478-2DCB-4D1A-AD1C-79D43D36A20B}"/>
              </a:ext>
            </a:extLst>
          </p:cNvPr>
          <p:cNvSpPr/>
          <p:nvPr/>
        </p:nvSpPr>
        <p:spPr>
          <a:xfrm>
            <a:off x="5844212" y="3305998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sp>
        <p:nvSpPr>
          <p:cNvPr id="2" name="梯形 1">
            <a:extLst>
              <a:ext uri="{FF2B5EF4-FFF2-40B4-BE49-F238E27FC236}">
                <a16:creationId xmlns:a16="http://schemas.microsoft.com/office/drawing/2014/main" id="{1FF06ADC-F255-46A8-8EF3-D73ECF3B2975}"/>
              </a:ext>
            </a:extLst>
          </p:cNvPr>
          <p:cNvSpPr/>
          <p:nvPr/>
        </p:nvSpPr>
        <p:spPr>
          <a:xfrm rot="5400000">
            <a:off x="3089346" y="3864913"/>
            <a:ext cx="1013576" cy="3601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9AEE5E67-D6D3-403A-92CF-EBC57B209960}"/>
              </a:ext>
            </a:extLst>
          </p:cNvPr>
          <p:cNvSpPr/>
          <p:nvPr/>
        </p:nvSpPr>
        <p:spPr>
          <a:xfrm rot="5400000">
            <a:off x="2673858" y="3083825"/>
            <a:ext cx="3835398" cy="1119334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/>
              <a:t>内部时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2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外部时</a:t>
            </a:r>
            <a:endParaRPr lang="en-US" altLang="zh-CN"/>
          </a:p>
          <a:p>
            <a:pPr algn="ctr"/>
            <a:r>
              <a:rPr lang="zh-CN" altLang="en-US"/>
              <a:t>钟模式</a:t>
            </a:r>
            <a:r>
              <a:rPr lang="en-US" altLang="zh-CN"/>
              <a:t>1</a:t>
            </a:r>
          </a:p>
          <a:p>
            <a:pPr algn="ctr"/>
            <a:endParaRPr lang="en-US" altLang="zh-CN"/>
          </a:p>
          <a:p>
            <a:pPr algn="ctr"/>
            <a:r>
              <a:rPr lang="zh-CN" altLang="en-US"/>
              <a:t>编码器</a:t>
            </a:r>
            <a:endParaRPr lang="en-US" altLang="zh-CN"/>
          </a:p>
          <a:p>
            <a:pPr algn="ctr"/>
            <a:r>
              <a:rPr lang="zh-CN" altLang="en-US"/>
              <a:t>模式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D9CCD5-04D1-4582-8E16-C70D81F22BB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65304" y="3249427"/>
            <a:ext cx="10665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1786927-D9BC-483E-8F98-1C99A30BDBB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965306" y="4044981"/>
            <a:ext cx="4507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26FAA38-9F8D-403D-B434-D1CEA4E8AAB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965306" y="4837287"/>
            <a:ext cx="1066584" cy="2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18388E1-5837-4E5E-A757-27D6B492F422}"/>
              </a:ext>
            </a:extLst>
          </p:cNvPr>
          <p:cNvCxnSpPr/>
          <p:nvPr/>
        </p:nvCxnSpPr>
        <p:spPr>
          <a:xfrm>
            <a:off x="3776202" y="4044980"/>
            <a:ext cx="2556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827ED79-421D-4BCA-B08F-1D4DB780C9E3}"/>
              </a:ext>
            </a:extLst>
          </p:cNvPr>
          <p:cNvCxnSpPr>
            <a:cxnSpLocks/>
          </p:cNvCxnSpPr>
          <p:nvPr/>
        </p:nvCxnSpPr>
        <p:spPr>
          <a:xfrm flipV="1">
            <a:off x="2965305" y="2451622"/>
            <a:ext cx="106658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692C5DD-7715-4ED7-B695-AD6A1328A8F8}"/>
              </a:ext>
            </a:extLst>
          </p:cNvPr>
          <p:cNvCxnSpPr>
            <a:cxnSpLocks/>
          </p:cNvCxnSpPr>
          <p:nvPr/>
        </p:nvCxnSpPr>
        <p:spPr>
          <a:xfrm>
            <a:off x="3118511" y="3249426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50CDED5-607B-4BAA-8588-C32D60C4E343}"/>
              </a:ext>
            </a:extLst>
          </p:cNvPr>
          <p:cNvCxnSpPr>
            <a:cxnSpLocks/>
          </p:cNvCxnSpPr>
          <p:nvPr/>
        </p:nvCxnSpPr>
        <p:spPr>
          <a:xfrm>
            <a:off x="3118510" y="3688804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5F522354-455A-4578-8AA5-B5E30BA36F90}"/>
              </a:ext>
            </a:extLst>
          </p:cNvPr>
          <p:cNvCxnSpPr>
            <a:cxnSpLocks/>
          </p:cNvCxnSpPr>
          <p:nvPr/>
        </p:nvCxnSpPr>
        <p:spPr>
          <a:xfrm>
            <a:off x="3118510" y="4397909"/>
            <a:ext cx="0" cy="4393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112ED9-37E8-4F46-BA4B-379AB6571DB0}"/>
              </a:ext>
            </a:extLst>
          </p:cNvPr>
          <p:cNvCxnSpPr>
            <a:cxnSpLocks/>
          </p:cNvCxnSpPr>
          <p:nvPr/>
        </p:nvCxnSpPr>
        <p:spPr>
          <a:xfrm>
            <a:off x="3118509" y="4398629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02C88A7-96D0-44D7-A580-9C5C85230A2D}"/>
              </a:ext>
            </a:extLst>
          </p:cNvPr>
          <p:cNvCxnSpPr>
            <a:cxnSpLocks/>
          </p:cNvCxnSpPr>
          <p:nvPr/>
        </p:nvCxnSpPr>
        <p:spPr>
          <a:xfrm>
            <a:off x="5151224" y="3643491"/>
            <a:ext cx="6938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0339835-5EB2-4A16-9633-AB10B57E7420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7320485" y="3643490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箭头: 上下 53">
            <a:extLst>
              <a:ext uri="{FF2B5EF4-FFF2-40B4-BE49-F238E27FC236}">
                <a16:creationId xmlns:a16="http://schemas.microsoft.com/office/drawing/2014/main" id="{AA688993-1ED8-4F2D-B61A-753CE38823EE}"/>
              </a:ext>
            </a:extLst>
          </p:cNvPr>
          <p:cNvSpPr/>
          <p:nvPr/>
        </p:nvSpPr>
        <p:spPr>
          <a:xfrm>
            <a:off x="8268241" y="2831778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81DE5B-F3AD-401D-ABC3-10CB52A70232}"/>
              </a:ext>
            </a:extLst>
          </p:cNvPr>
          <p:cNvSpPr/>
          <p:nvPr/>
        </p:nvSpPr>
        <p:spPr>
          <a:xfrm>
            <a:off x="506631" y="2928235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3D1C85B-9976-422C-82A1-31F7B718B5FC}"/>
              </a:ext>
            </a:extLst>
          </p:cNvPr>
          <p:cNvCxnSpPr>
            <a:cxnSpLocks/>
          </p:cNvCxnSpPr>
          <p:nvPr/>
        </p:nvCxnSpPr>
        <p:spPr>
          <a:xfrm>
            <a:off x="1271683" y="3248703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1296324D-DE43-4AF4-A8C9-9849114DA46F}"/>
              </a:ext>
            </a:extLst>
          </p:cNvPr>
          <p:cNvSpPr/>
          <p:nvPr/>
        </p:nvSpPr>
        <p:spPr>
          <a:xfrm>
            <a:off x="506631" y="4516819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AA2ACFA-8E56-43A8-A3D5-7B1AE8F4A83E}"/>
              </a:ext>
            </a:extLst>
          </p:cNvPr>
          <p:cNvCxnSpPr>
            <a:cxnSpLocks/>
          </p:cNvCxnSpPr>
          <p:nvPr/>
        </p:nvCxnSpPr>
        <p:spPr>
          <a:xfrm>
            <a:off x="1271683" y="4837287"/>
            <a:ext cx="297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ECC03A25-760F-4AEC-8E9A-F830B0FE6A54}"/>
              </a:ext>
            </a:extLst>
          </p:cNvPr>
          <p:cNvSpPr/>
          <p:nvPr/>
        </p:nvSpPr>
        <p:spPr>
          <a:xfrm>
            <a:off x="9843131" y="1806902"/>
            <a:ext cx="770796" cy="3673174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D0E20BA-1AA1-4B15-9E10-B01EEB290878}"/>
              </a:ext>
            </a:extLst>
          </p:cNvPr>
          <p:cNvCxnSpPr>
            <a:cxnSpLocks/>
          </p:cNvCxnSpPr>
          <p:nvPr/>
        </p:nvCxnSpPr>
        <p:spPr>
          <a:xfrm>
            <a:off x="8503890" y="3071993"/>
            <a:ext cx="13392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2080ECB-3080-46C0-B3AC-25D24CFBA75E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>
            <a:off x="10613927" y="3643489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2AB667CB-AF93-4E77-B9BF-14DA6DB68BFB}"/>
              </a:ext>
            </a:extLst>
          </p:cNvPr>
          <p:cNvSpPr/>
          <p:nvPr/>
        </p:nvSpPr>
        <p:spPr>
          <a:xfrm>
            <a:off x="6938939" y="4800192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ADD1E661-FDB8-40E6-9C39-1C942E4BF68E}"/>
              </a:ext>
            </a:extLst>
          </p:cNvPr>
          <p:cNvSpPr/>
          <p:nvPr/>
        </p:nvSpPr>
        <p:spPr>
          <a:xfrm rot="16200000">
            <a:off x="7447242" y="4419375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24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预分频器时序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79D544-29A7-42AD-B6C0-A3CB2E11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916196"/>
            <a:ext cx="9000000" cy="48574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00415C-71CB-4DF5-8A35-8AC29813ABDD}"/>
              </a:ext>
            </a:extLst>
          </p:cNvPr>
          <p:cNvSpPr txBox="1"/>
          <p:nvPr/>
        </p:nvSpPr>
        <p:spPr>
          <a:xfrm>
            <a:off x="570961" y="5852651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计数器计数频率：</a:t>
            </a:r>
            <a:r>
              <a:rPr lang="en-US" altLang="zh-CN" sz="2800"/>
              <a:t>CK_CNT</a:t>
            </a:r>
            <a:r>
              <a:rPr lang="zh-CN" altLang="en-US" sz="2800"/>
              <a:t> </a:t>
            </a:r>
            <a:r>
              <a:rPr lang="en-US" altLang="zh-CN" sz="2800"/>
              <a:t>= CK_PSC</a:t>
            </a:r>
            <a:r>
              <a:rPr lang="zh-CN" altLang="en-US" sz="2800"/>
              <a:t> </a:t>
            </a:r>
            <a:r>
              <a:rPr lang="en-US" altLang="zh-CN" sz="2800"/>
              <a:t>/ (PSC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046060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2B0AB5-DA37-45C2-845E-2D22E586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167433"/>
            <a:ext cx="9000000" cy="38975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8D8EF7-DAB6-47FE-AD6E-975DAA99C5AB}"/>
              </a:ext>
            </a:extLst>
          </p:cNvPr>
          <p:cNvSpPr txBox="1"/>
          <p:nvPr/>
        </p:nvSpPr>
        <p:spPr>
          <a:xfrm>
            <a:off x="570961" y="5223847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计数器溢出频率：</a:t>
            </a:r>
            <a:r>
              <a:rPr lang="en-US" altLang="zh-CN" sz="2800"/>
              <a:t>CK_CNT_OV = CK_CNT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r>
              <a:rPr lang="en-US" altLang="zh-CN" sz="2800"/>
              <a:t>					      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254708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ARM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既指</a:t>
            </a:r>
            <a:r>
              <a:rPr lang="en-US" altLang="zh-CN" sz="2800"/>
              <a:t>ARM</a:t>
            </a:r>
            <a:r>
              <a:rPr lang="zh-CN" altLang="en-US" sz="2800"/>
              <a:t>公司，也指</a:t>
            </a:r>
            <a:r>
              <a:rPr lang="en-US" altLang="zh-CN" sz="2800"/>
              <a:t>ARM</a:t>
            </a:r>
            <a:r>
              <a:rPr lang="zh-CN" altLang="en-US" sz="2800"/>
              <a:t>处理器内核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公司是全球领先的半导体知识产权（</a:t>
            </a:r>
            <a:r>
              <a:rPr lang="en-US" altLang="zh-CN" sz="2800"/>
              <a:t>IP</a:t>
            </a:r>
            <a:r>
              <a:rPr lang="zh-CN" altLang="en-US" sz="2800"/>
              <a:t>）提供商，全世界超过</a:t>
            </a:r>
            <a:r>
              <a:rPr lang="en-US" altLang="zh-CN" sz="2800"/>
              <a:t>95%</a:t>
            </a:r>
            <a:r>
              <a:rPr lang="zh-CN" altLang="en-US" sz="2800"/>
              <a:t>的智能手机和平板电脑都采用</a:t>
            </a:r>
            <a:r>
              <a:rPr lang="en-US" altLang="zh-CN" sz="2800"/>
              <a:t>ARM</a:t>
            </a:r>
            <a:r>
              <a:rPr lang="zh-CN" altLang="en-US" sz="2800"/>
              <a:t>架构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ARM</a:t>
            </a:r>
            <a:r>
              <a:rPr lang="zh-CN" altLang="en-US" sz="2800"/>
              <a:t>公司设计</a:t>
            </a:r>
            <a:r>
              <a:rPr lang="en-US" altLang="zh-CN" sz="2800"/>
              <a:t>ARM</a:t>
            </a:r>
            <a:r>
              <a:rPr lang="zh-CN" altLang="en-US" sz="2800"/>
              <a:t>内核，半导体厂商完善内核周边电路并生产芯片</a:t>
            </a:r>
            <a:endParaRPr lang="en-US" altLang="zh-CN" sz="2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E7A4B-B3D2-453F-9925-C1515C42B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52" y="3224239"/>
            <a:ext cx="5922693" cy="34768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5F084B-832F-42DA-BF7A-C72776D256D3}"/>
              </a:ext>
            </a:extLst>
          </p:cNvPr>
          <p:cNvSpPr/>
          <p:nvPr/>
        </p:nvSpPr>
        <p:spPr>
          <a:xfrm>
            <a:off x="1073239" y="3541653"/>
            <a:ext cx="3704823" cy="2730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STM32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2798C1-33C3-40C1-A21B-7E4219A94318}"/>
              </a:ext>
            </a:extLst>
          </p:cNvPr>
          <p:cNvSpPr/>
          <p:nvPr/>
        </p:nvSpPr>
        <p:spPr>
          <a:xfrm>
            <a:off x="1233622" y="4237484"/>
            <a:ext cx="1878169" cy="138414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ARM </a:t>
            </a:r>
          </a:p>
          <a:p>
            <a:pPr algn="ctr"/>
            <a:r>
              <a:rPr lang="en-US" altLang="zh-CN"/>
              <a:t>Cortex-M</a:t>
            </a:r>
          </a:p>
          <a:p>
            <a:pPr algn="ctr"/>
            <a:r>
              <a:rPr lang="zh-CN" altLang="en-US"/>
              <a:t>内核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289F55-E3FE-4BA3-92ED-BEE287B9EEEF}"/>
              </a:ext>
            </a:extLst>
          </p:cNvPr>
          <p:cNvSpPr/>
          <p:nvPr/>
        </p:nvSpPr>
        <p:spPr>
          <a:xfrm>
            <a:off x="3500304" y="423748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存储器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F18586-7B3D-4175-B983-F73CB1F08169}"/>
              </a:ext>
            </a:extLst>
          </p:cNvPr>
          <p:cNvSpPr/>
          <p:nvPr/>
        </p:nvSpPr>
        <p:spPr>
          <a:xfrm>
            <a:off x="3500304" y="4862444"/>
            <a:ext cx="1104365" cy="4731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外设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842BE35-CC26-44C9-A3C4-54A26B615F52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3111791" y="4474049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C9C14A9-3412-4F19-AD5F-0EA65B98DFCE}"/>
              </a:ext>
            </a:extLst>
          </p:cNvPr>
          <p:cNvCxnSpPr/>
          <p:nvPr/>
        </p:nvCxnSpPr>
        <p:spPr>
          <a:xfrm flipH="1" flipV="1">
            <a:off x="3111791" y="5099008"/>
            <a:ext cx="3885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0E31B5F-F499-46CE-AF71-1C80B13A894E}"/>
              </a:ext>
            </a:extLst>
          </p:cNvPr>
          <p:cNvSpPr txBox="1"/>
          <p:nvPr/>
        </p:nvSpPr>
        <p:spPr>
          <a:xfrm rot="5400000">
            <a:off x="3815921" y="5316971"/>
            <a:ext cx="47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8909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计数器无预装时序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057A7B-3FBD-4CB4-9283-50CF6B6E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50466"/>
            <a:ext cx="9000000" cy="48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1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计数器有预装时序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3D2AA5-A070-4DED-9F96-1BD4DBED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027289"/>
            <a:ext cx="9000000" cy="54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41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RCC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时钟树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85544C-F0F8-4C20-8AAE-C19F2512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94" y="984042"/>
            <a:ext cx="49586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0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OC</a:t>
            </a:r>
            <a:r>
              <a:rPr lang="zh-CN" altLang="en-US" sz="2800"/>
              <a:t>（</a:t>
            </a:r>
            <a:r>
              <a:rPr lang="en-US" altLang="zh-CN" sz="2800"/>
              <a:t>Output Compare</a:t>
            </a:r>
            <a:r>
              <a:rPr lang="zh-CN" altLang="en-US" sz="2800"/>
              <a:t>）输出比较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输出比较可以通过比较</a:t>
            </a:r>
            <a:r>
              <a:rPr lang="en-US" altLang="zh-CN" sz="2800"/>
              <a:t>CNT</a:t>
            </a:r>
            <a:r>
              <a:rPr lang="zh-CN" altLang="en-US" sz="2800"/>
              <a:t>与</a:t>
            </a:r>
            <a:r>
              <a:rPr lang="en-US" altLang="zh-CN" sz="2800"/>
              <a:t>CCR</a:t>
            </a:r>
            <a:r>
              <a:rPr lang="zh-CN" altLang="en-US" sz="2800"/>
              <a:t>寄存器值的关系，来对输出电平进行置</a:t>
            </a:r>
            <a:r>
              <a:rPr lang="en-US" altLang="zh-CN" sz="2800"/>
              <a:t>1</a:t>
            </a:r>
            <a:r>
              <a:rPr lang="zh-CN" altLang="en-US" sz="2800"/>
              <a:t>、置</a:t>
            </a:r>
            <a:r>
              <a:rPr lang="en-US" altLang="zh-CN" sz="2800"/>
              <a:t>0</a:t>
            </a:r>
            <a:r>
              <a:rPr lang="zh-CN" altLang="en-US" sz="2800"/>
              <a:t>或翻转的操作，用于输出一定频率和占空比的</a:t>
            </a:r>
            <a:r>
              <a:rPr lang="en-US" altLang="zh-CN" sz="2800"/>
              <a:t>PWM</a:t>
            </a:r>
            <a:r>
              <a:rPr lang="zh-CN" altLang="en-US" sz="2800"/>
              <a:t>波形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个输出比较通道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高级定时器的前</a:t>
            </a:r>
            <a:r>
              <a:rPr lang="en-US" altLang="zh-CN" sz="2800"/>
              <a:t>3</a:t>
            </a:r>
            <a:r>
              <a:rPr lang="zh-CN" altLang="en-US" sz="2800"/>
              <a:t>个通道额外拥有死区生成和互补输出的功能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214369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（</a:t>
            </a:r>
            <a:r>
              <a:rPr lang="en-US" altLang="zh-CN" sz="2800"/>
              <a:t>Pulse Width Modulation</a:t>
            </a:r>
            <a:r>
              <a:rPr lang="zh-CN" altLang="en-US" sz="2800"/>
              <a:t>）脉冲宽度调制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在具有惯性的系统中，可以通过对一系列脉冲的宽度进行调制，来等效地获得所需要的模拟参量，常应用于电机控速等领域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参数：</a:t>
            </a:r>
            <a:endParaRPr lang="en-US" altLang="zh-CN" sz="2800"/>
          </a:p>
          <a:p>
            <a:r>
              <a:rPr lang="en-US" altLang="zh-CN" sz="2800"/>
              <a:t>     </a:t>
            </a:r>
            <a:r>
              <a:rPr lang="zh-CN" altLang="en-US" sz="2800"/>
              <a:t>频率 </a:t>
            </a:r>
            <a:r>
              <a:rPr lang="en-US" altLang="zh-CN" sz="2800"/>
              <a:t>= 1 / T</a:t>
            </a:r>
            <a:r>
              <a:rPr lang="en-US" altLang="zh-CN" sz="2800" baseline="-25000"/>
              <a:t>S            </a:t>
            </a:r>
            <a:r>
              <a:rPr lang="zh-CN" altLang="en-US" sz="2800"/>
              <a:t>占空比 </a:t>
            </a:r>
            <a:r>
              <a:rPr lang="en-US" altLang="zh-CN" sz="2800"/>
              <a:t>= T</a:t>
            </a:r>
            <a:r>
              <a:rPr lang="en-US" altLang="zh-CN" sz="2800" baseline="-25000"/>
              <a:t>ON </a:t>
            </a:r>
            <a:r>
              <a:rPr lang="en-US" altLang="zh-CN" sz="2800"/>
              <a:t>/ T</a:t>
            </a:r>
            <a:r>
              <a:rPr lang="en-US" altLang="zh-CN" sz="2800" baseline="-25000"/>
              <a:t>S           </a:t>
            </a:r>
            <a:r>
              <a:rPr lang="zh-CN" altLang="en-US" sz="2800"/>
              <a:t>分辨率 </a:t>
            </a:r>
            <a:r>
              <a:rPr lang="en-US" altLang="zh-CN" sz="2800"/>
              <a:t>= </a:t>
            </a:r>
            <a:r>
              <a:rPr lang="zh-CN" altLang="en-US" sz="2800"/>
              <a:t>占空比变化步距</a:t>
            </a:r>
            <a:endParaRPr lang="en-US" altLang="zh-CN" sz="2800" baseline="-25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D08818-B25B-48A0-B671-95BC824C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5" y="3703190"/>
            <a:ext cx="4974605" cy="2501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79157-602F-4022-9A68-7FB8AE38C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r="17058" b="31270"/>
          <a:stretch/>
        </p:blipFill>
        <p:spPr>
          <a:xfrm>
            <a:off x="6568068" y="3703190"/>
            <a:ext cx="4581314" cy="25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7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</a:rPr>
              <a:t>高级</a:t>
            </a:r>
            <a:r>
              <a:rPr lang="en-US" altLang="zh-CN" sz="3200">
                <a:latin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0EBF47-B4BE-43DE-8415-812CC2D7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328649"/>
            <a:ext cx="9000000" cy="48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4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输出比较通道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通用</a:t>
            </a:r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58AA1C-C5BF-46A4-9C23-BD821077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38231"/>
            <a:ext cx="9000000" cy="39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8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输出比较模式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746ECEDB-98C4-4BE8-881D-951FA5973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464377"/>
              </p:ext>
            </p:extLst>
          </p:nvPr>
        </p:nvGraphicFramePr>
        <p:xfrm>
          <a:off x="674212" y="1108844"/>
          <a:ext cx="10843576" cy="48953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09176">
                  <a:extLst>
                    <a:ext uri="{9D8B030D-6E8A-4147-A177-3AD203B41FA5}">
                      <a16:colId xmlns:a16="http://schemas.microsoft.com/office/drawing/2014/main" val="3325118189"/>
                    </a:ext>
                  </a:extLst>
                </a:gridCol>
                <a:gridCol w="8534400">
                  <a:extLst>
                    <a:ext uri="{9D8B030D-6E8A-4147-A177-3AD203B41FA5}">
                      <a16:colId xmlns:a16="http://schemas.microsoft.com/office/drawing/2014/main" val="3978671475"/>
                    </a:ext>
                  </a:extLst>
                </a:gridCol>
              </a:tblGrid>
              <a:tr h="4313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71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冻结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保持为原状态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69497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4103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匹配时置无效电平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0996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匹配时电平翻转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CNT=CCR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电平翻转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53363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强制为无效电平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06235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与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无效，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强制为有效电平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18749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1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731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/>
                        <a:t>PWM</a:t>
                      </a:r>
                      <a:r>
                        <a:rPr lang="zh-CN" altLang="en-US" sz="2000"/>
                        <a:t>模式</a:t>
                      </a:r>
                      <a:r>
                        <a:rPr lang="en-US" altLang="zh-CN" sz="2000"/>
                        <a:t>2</a:t>
                      </a:r>
                      <a:endParaRPr lang="zh-CN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/>
                        <a:t>向上计数：</a:t>
                      </a:r>
                      <a:r>
                        <a:rPr lang="en-US" altLang="zh-CN" sz="2000"/>
                        <a:t>CNT&lt;CCR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≥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</a:t>
                      </a:r>
                      <a:endParaRPr lang="en-US" altLang="zh-CN" sz="20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/>
                        <a:t>向下计数：</a:t>
                      </a:r>
                      <a:r>
                        <a:rPr lang="en-US" altLang="zh-CN" sz="2000"/>
                        <a:t>CNT&gt;CCR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置有效电平，</a:t>
                      </a:r>
                      <a:r>
                        <a:rPr lang="en-US" altLang="zh-CN" sz="2000"/>
                        <a:t>CNT</a:t>
                      </a:r>
                      <a:r>
                        <a:rPr lang="zh-CN" altLang="en-US" sz="2000"/>
                        <a:t>≤</a:t>
                      </a:r>
                      <a:r>
                        <a:rPr lang="en-US" altLang="zh-CN" sz="2000"/>
                        <a:t>CCR</a:t>
                      </a:r>
                      <a:r>
                        <a:rPr lang="zh-CN" altLang="en-US" sz="2000"/>
                        <a:t>时，</a:t>
                      </a:r>
                      <a:r>
                        <a:rPr lang="en-US" altLang="zh-CN" sz="2000"/>
                        <a:t>REF</a:t>
                      </a:r>
                      <a:r>
                        <a:rPr lang="zh-CN" altLang="en-US" sz="2000"/>
                        <a:t>置无效电平</a:t>
                      </a:r>
                      <a:endParaRPr lang="en-US" altLang="zh-CN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705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95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851207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3042119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3042117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1213070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39424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689343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689343" y="4206844"/>
            <a:ext cx="765692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输出比较单元</a:t>
            </a:r>
            <a:r>
              <a:rPr lang="en-US" altLang="zh-CN"/>
              <a:t>×4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3637099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3042117" y="4551836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 dirty="0"/>
          </a:p>
        </p:txBody>
      </p:sp>
      <p:sp>
        <p:nvSpPr>
          <p:cNvPr id="41" name="箭头: 上下 40">
            <a:extLst>
              <a:ext uri="{FF2B5EF4-FFF2-40B4-BE49-F238E27FC236}">
                <a16:creationId xmlns:a16="http://schemas.microsoft.com/office/drawing/2014/main" id="{E8FCB256-52CE-4E8B-9C00-12344BC1755D}"/>
              </a:ext>
            </a:extLst>
          </p:cNvPr>
          <p:cNvSpPr/>
          <p:nvPr/>
        </p:nvSpPr>
        <p:spPr>
          <a:xfrm>
            <a:off x="3637099" y="3732626"/>
            <a:ext cx="308674" cy="8192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A0C8CD0-8786-43F3-AC43-58E6E2AC73A0}"/>
              </a:ext>
            </a:extLst>
          </p:cNvPr>
          <p:cNvCxnSpPr>
            <a:cxnSpLocks/>
          </p:cNvCxnSpPr>
          <p:nvPr/>
        </p:nvCxnSpPr>
        <p:spPr>
          <a:xfrm>
            <a:off x="4514574" y="4862691"/>
            <a:ext cx="3858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8D900E2-C93D-46F1-9346-7C2E43393B99}"/>
              </a:ext>
            </a:extLst>
          </p:cNvPr>
          <p:cNvSpPr/>
          <p:nvPr/>
        </p:nvSpPr>
        <p:spPr>
          <a:xfrm>
            <a:off x="4889722" y="4542223"/>
            <a:ext cx="3346245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CNT&lt;CCR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置有效电平</a:t>
            </a:r>
            <a:endParaRPr lang="en-US" altLang="zh-CN"/>
          </a:p>
          <a:p>
            <a:pPr algn="ctr"/>
            <a:r>
              <a:rPr lang="en-US" altLang="zh-CN"/>
              <a:t>CNT</a:t>
            </a:r>
            <a:r>
              <a:rPr lang="zh-CN" altLang="en-US"/>
              <a:t>≥</a:t>
            </a:r>
            <a:r>
              <a:rPr lang="en-US" altLang="zh-CN"/>
              <a:t>CCR</a:t>
            </a:r>
            <a:r>
              <a:rPr lang="zh-CN" altLang="en-US"/>
              <a:t>时，</a:t>
            </a:r>
            <a:r>
              <a:rPr lang="en-US" altLang="zh-CN"/>
              <a:t>REF</a:t>
            </a:r>
            <a:r>
              <a:rPr lang="zh-CN" altLang="en-US"/>
              <a:t>置无效电平</a:t>
            </a:r>
            <a:endParaRPr lang="en-US" altLang="zh-CN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94E3D84-FB6C-40D2-ADE2-8A21A13A12E6}"/>
              </a:ext>
            </a:extLst>
          </p:cNvPr>
          <p:cNvCxnSpPr>
            <a:cxnSpLocks/>
          </p:cNvCxnSpPr>
          <p:nvPr/>
        </p:nvCxnSpPr>
        <p:spPr>
          <a:xfrm>
            <a:off x="8235967" y="4862691"/>
            <a:ext cx="6242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CD65CA28-0AA5-4A7C-87E6-2DFEF5C0D8A4}"/>
              </a:ext>
            </a:extLst>
          </p:cNvPr>
          <p:cNvSpPr txBox="1"/>
          <p:nvPr/>
        </p:nvSpPr>
        <p:spPr>
          <a:xfrm>
            <a:off x="8082846" y="4502972"/>
            <a:ext cx="93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REF</a:t>
            </a:r>
            <a:endParaRPr lang="en-US" altLang="zh-CN" sz="280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B725414-F754-4DA9-891C-B1DE43529343}"/>
              </a:ext>
            </a:extLst>
          </p:cNvPr>
          <p:cNvSpPr/>
          <p:nvPr/>
        </p:nvSpPr>
        <p:spPr>
          <a:xfrm>
            <a:off x="8857165" y="4551836"/>
            <a:ext cx="120688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极性选择</a:t>
            </a:r>
            <a:endParaRPr lang="en-US" altLang="zh-CN"/>
          </a:p>
          <a:p>
            <a:pPr algn="ctr"/>
            <a:r>
              <a:rPr lang="zh-CN" altLang="en-US"/>
              <a:t>输出使能</a:t>
            </a:r>
            <a:endParaRPr lang="en-US" altLang="zh-CN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0584990" y="454222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4D29929-BFA5-4EAD-8C9D-9B3E0056D0B4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10064046" y="4862691"/>
            <a:ext cx="520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B6F32AC8-FE44-4AB2-9241-29113A80F5F3}"/>
              </a:ext>
            </a:extLst>
          </p:cNvPr>
          <p:cNvSpPr/>
          <p:nvPr/>
        </p:nvSpPr>
        <p:spPr>
          <a:xfrm>
            <a:off x="5253185" y="171065"/>
            <a:ext cx="6525664" cy="37056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B940084F-C3A6-4103-9658-4D6C2A4F7D8D}"/>
              </a:ext>
            </a:extLst>
          </p:cNvPr>
          <p:cNvGrpSpPr/>
          <p:nvPr/>
        </p:nvGrpSpPr>
        <p:grpSpPr>
          <a:xfrm>
            <a:off x="5671005" y="467637"/>
            <a:ext cx="5481138" cy="3105150"/>
            <a:chOff x="5674490" y="417247"/>
            <a:chExt cx="5481138" cy="3105150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C0E22218-B6D6-49EA-A7E9-F338E1B02EF3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D076CCEF-96C8-4C9F-B4A6-56B016AA93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C4F1CC80-CAEF-4214-AA47-DA70800D9F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F629CE15-9B24-477F-B4A2-7ABEE950B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CA321AE5-8A4A-4F35-B410-BAA8C14967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5D787BCA-7AEF-4BAD-8BA5-A373C6D38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B0C2DAFF-F41F-41A3-91AE-03698C12F1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B19ED35-B9DA-4690-B518-C7E82AF65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681A4D15-F086-4269-8318-A0A1B082C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968CB586-0266-47CB-AF41-3855EB47C1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50E16BDA-0DFF-4ECD-BF6D-B78C6EF38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55126C2-2527-4433-97BE-54AD115C4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F2C851A6-CF30-4CDD-9EE5-5B122EA383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21F85B2D-C3B8-4572-8254-91F36601E4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2A9A115A-28F6-49D1-9435-DE27D8D206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7E9CE02C-6E05-4FEF-A5CA-DDB26E460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F90A6C1C-94C2-47E1-81DF-0D643F1B86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05E11743-90B0-45BF-89B8-A602AA478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86E9F816-33BA-46ED-982B-9465712AB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08B54B98-CD3A-43EC-9BB9-668496E7E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55672E3E-FC45-437D-8B09-32A250871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30E6D05A-56DF-4D11-BCDF-73AD74014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4DE3550C-F30A-450D-8140-B5DE40BB4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5D94B6CA-1A0F-4ED2-A193-5E7711E72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C8126F6A-DAA1-43E8-B06C-AFCB693EB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7F19B93A-D8E0-46A9-8AFA-3366AA74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12D1592F-7FE7-4E31-97E7-3A1E43874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8B715F95-D294-4C9C-8204-F1F89F475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5F6557AF-47E9-40E0-B7CC-362F4D68CDA9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156B0EE-E7C5-476E-8A66-69C6601C0D99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BE551172-066C-48FA-90BF-5357B94AB991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71CD9B00-36FB-4006-B42E-D8D460774951}"/>
              </a:ext>
            </a:extLst>
          </p:cNvPr>
          <p:cNvSpPr/>
          <p:nvPr/>
        </p:nvSpPr>
        <p:spPr>
          <a:xfrm>
            <a:off x="856274" y="455183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运行控制</a:t>
            </a:r>
            <a:endParaRPr lang="en-US" altLang="zh-CN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03B57A46-265A-44C7-939F-4259FAC8533E}"/>
              </a:ext>
            </a:extLst>
          </p:cNvPr>
          <p:cNvSpPr/>
          <p:nvPr/>
        </p:nvSpPr>
        <p:spPr>
          <a:xfrm rot="16200000">
            <a:off x="1364577" y="4171019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61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参数计算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4730641"/>
            <a:ext cx="1105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频率：</a:t>
            </a:r>
            <a:r>
              <a:rPr lang="en-US" altLang="zh-CN" sz="2800"/>
              <a:t>	Freq = CK_PSC / (PSC</a:t>
            </a:r>
            <a:r>
              <a:rPr lang="zh-CN" altLang="en-US" sz="2800"/>
              <a:t> </a:t>
            </a:r>
            <a:r>
              <a:rPr lang="en-US" altLang="zh-CN" sz="2800"/>
              <a:t>+ 1)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占空比：</a:t>
            </a:r>
            <a:r>
              <a:rPr lang="en-US" altLang="zh-CN" sz="2800"/>
              <a:t>	Duty = CCR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PWM</a:t>
            </a:r>
            <a:r>
              <a:rPr lang="zh-CN" altLang="en-US" sz="2800"/>
              <a:t>分辨率：</a:t>
            </a:r>
            <a:r>
              <a:rPr lang="en-US" altLang="zh-CN" sz="2800"/>
              <a:t>	Reso = 1 / (ARR</a:t>
            </a:r>
            <a:r>
              <a:rPr lang="zh-CN" altLang="en-US" sz="2800"/>
              <a:t> </a:t>
            </a:r>
            <a:r>
              <a:rPr lang="en-US" altLang="zh-CN" sz="2800"/>
              <a:t>+ 1)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7D4A608-9446-44BE-A0AF-3337AF22E760}"/>
              </a:ext>
            </a:extLst>
          </p:cNvPr>
          <p:cNvGrpSpPr/>
          <p:nvPr/>
        </p:nvGrpSpPr>
        <p:grpSpPr>
          <a:xfrm>
            <a:off x="3355430" y="1186233"/>
            <a:ext cx="5481138" cy="3105150"/>
            <a:chOff x="5674490" y="417247"/>
            <a:chExt cx="5481138" cy="31051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223CBF2-9750-4B94-B6B0-48D6ADC44195}"/>
                </a:ext>
              </a:extLst>
            </p:cNvPr>
            <p:cNvGrpSpPr/>
            <p:nvPr/>
          </p:nvGrpSpPr>
          <p:grpSpPr>
            <a:xfrm>
              <a:off x="6152445" y="417247"/>
              <a:ext cx="5003183" cy="3105150"/>
              <a:chOff x="4723089" y="3222064"/>
              <a:chExt cx="5003183" cy="3105150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27469D5F-D7EE-49F3-AC44-9E0315E44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222064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79AA2367-BEC7-4FC0-B35E-77DE355992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038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B9E4A6C2-F730-44AE-B316-32632A875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7988C2D-D9AB-47A2-A9AC-61CC93B75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637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F8941AA-4B17-4FEB-A01A-76938EB475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9788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E539171-B1F7-4059-9392-F815B40E9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309694"/>
                <a:ext cx="0" cy="301752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F319304-B98A-40EE-A065-9323DBEA5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3491645"/>
                <a:ext cx="4593608" cy="0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9143613A-22E9-4177-8C30-1BC32F468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4476112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CF1F7BC-A2DF-4B1C-AE6B-C0721E4145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9C2B0F44-BD8C-40FE-922A-9F3DB0BF0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2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F3ED5A24-316E-4A1A-BA30-D6FCC6F5A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2461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422BCF60-D534-4B58-9E44-67357C25F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30" y="3492574"/>
                <a:ext cx="1479370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00338394-0D80-4B81-B420-18913AF584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1829" y="3492574"/>
                <a:ext cx="1" cy="983538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F8C531D7-653D-4639-AA56-A76C161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4158436"/>
                <a:ext cx="45936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81E67F51-1D19-4E4B-B5DB-FF7E06432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92" y="6152897"/>
                <a:ext cx="500318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55FB22ED-12D9-4877-917F-029EBF94C3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092" y="4898849"/>
                <a:ext cx="0" cy="125404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BE3E99FC-2A6C-4CFE-A486-A0CD93B4E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89" y="5240557"/>
                <a:ext cx="467298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5845933-5C0E-4178-AF1F-2FBC63523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6152897"/>
                <a:ext cx="101207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27442EA4-50E5-4A75-9C4B-02E11CFD0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7223" y="5252409"/>
                <a:ext cx="45477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FFB6BE38-F50B-4E2F-9D70-9C3B06E02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993" y="6152897"/>
                <a:ext cx="10198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8C412D24-68BD-4D6F-A315-112DE0C47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257" y="5234344"/>
                <a:ext cx="459531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CF064BC0-01E0-4AE8-B2B3-8E94D66B0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6152897"/>
                <a:ext cx="1029584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59605BA-CF95-4D5C-AC34-510CB12C1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387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BBC73ED-D04D-4DBA-B8EB-215648284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2461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6901B5A9-CFE8-4E60-A31D-499109F18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3490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839C06A-B07C-4A0E-9C62-4C52E5E20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1829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BC5BE679-6A41-47C8-B2BB-A2F9DC036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9788" y="5246770"/>
                <a:ext cx="0" cy="90937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AB28DA5-475C-41F9-B2E4-66A43E7F7CB2}"/>
                </a:ext>
              </a:extLst>
            </p:cNvPr>
            <p:cNvSpPr txBox="1"/>
            <p:nvPr/>
          </p:nvSpPr>
          <p:spPr>
            <a:xfrm>
              <a:off x="5674490" y="1514799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0</a:t>
              </a:r>
              <a:endParaRPr lang="en-US" altLang="zh-CN" sz="20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E94FB23-EA6C-438F-A8A0-46CEC8BECC20}"/>
                </a:ext>
              </a:extLst>
            </p:cNvPr>
            <p:cNvSpPr txBox="1"/>
            <p:nvPr/>
          </p:nvSpPr>
          <p:spPr>
            <a:xfrm>
              <a:off x="5674490" y="1198460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30</a:t>
              </a:r>
              <a:endParaRPr lang="en-US" altLang="zh-CN" sz="20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46017B6-D9F0-430B-B46D-AFDEF3A7C7F4}"/>
                </a:ext>
              </a:extLst>
            </p:cNvPr>
            <p:cNvSpPr txBox="1"/>
            <p:nvPr/>
          </p:nvSpPr>
          <p:spPr>
            <a:xfrm>
              <a:off x="5674490" y="538301"/>
              <a:ext cx="497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99</a:t>
              </a:r>
              <a:endParaRPr lang="en-US" altLang="zh-CN" sz="2000"/>
            </a:p>
          </p:txBody>
        </p:sp>
      </p:grpSp>
    </p:spTree>
    <p:extLst>
      <p:ext uri="{BB962C8B-B14F-4D97-AF65-F5344CB8AC3E}">
        <p14:creationId xmlns:p14="http://schemas.microsoft.com/office/powerpoint/2010/main" val="229363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STM32F103C8T6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52053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系列：主流系列</a:t>
            </a:r>
            <a:r>
              <a:rPr lang="en-US" altLang="zh-CN" sz="2800" dirty="0"/>
              <a:t>STM32F1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内核：</a:t>
            </a:r>
            <a:r>
              <a:rPr lang="en-US" altLang="zh-CN" sz="2800" dirty="0"/>
              <a:t>ARM Cortex-M3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主频</a:t>
            </a:r>
            <a:r>
              <a:rPr lang="zh-CN" altLang="en-US" sz="2800"/>
              <a:t>：</a:t>
            </a:r>
            <a:r>
              <a:rPr lang="en-US" altLang="zh-CN" sz="2800"/>
              <a:t>72MHz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RAM</a:t>
            </a:r>
            <a:r>
              <a:rPr lang="zh-CN" altLang="en-US" sz="2800" dirty="0"/>
              <a:t>：</a:t>
            </a:r>
            <a:r>
              <a:rPr lang="en-US" altLang="zh-CN" sz="2800" dirty="0"/>
              <a:t>20K</a:t>
            </a:r>
            <a:r>
              <a:rPr lang="zh-CN" altLang="en-US" sz="2800" dirty="0"/>
              <a:t>（</a:t>
            </a:r>
            <a:r>
              <a:rPr lang="en-US" altLang="zh-CN" sz="2800" dirty="0"/>
              <a:t>SRAM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ROM</a:t>
            </a:r>
            <a:r>
              <a:rPr lang="zh-CN" altLang="en-US" sz="2800" dirty="0"/>
              <a:t>：</a:t>
            </a:r>
            <a:r>
              <a:rPr lang="en-US" altLang="zh-CN" sz="2800" dirty="0"/>
              <a:t>64K</a:t>
            </a:r>
            <a:r>
              <a:rPr lang="zh-CN" altLang="en-US" sz="2800" dirty="0"/>
              <a:t>（</a:t>
            </a:r>
            <a:r>
              <a:rPr lang="en-US" altLang="zh-CN" sz="2800" dirty="0"/>
              <a:t>Flash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供电：</a:t>
            </a:r>
            <a:r>
              <a:rPr lang="en-US" altLang="zh-CN" sz="2800" dirty="0"/>
              <a:t>2.0~3.6V</a:t>
            </a:r>
            <a:r>
              <a:rPr lang="zh-CN" altLang="en-US" sz="2800" dirty="0"/>
              <a:t>（标准</a:t>
            </a:r>
            <a:r>
              <a:rPr lang="en-US" altLang="zh-CN" sz="2800" dirty="0"/>
              <a:t>3.3V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封装：</a:t>
            </a:r>
            <a:r>
              <a:rPr lang="en-US" altLang="zh-CN" sz="2800" dirty="0"/>
              <a:t>LQFP48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59F095-9B7D-4B06-B0AC-9EB6782F1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16531" r="9328" b="7372"/>
          <a:stretch/>
        </p:blipFill>
        <p:spPr>
          <a:xfrm>
            <a:off x="7147931" y="2004058"/>
            <a:ext cx="3557239" cy="28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4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舵机简介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舵机是一种根据输入</a:t>
            </a:r>
            <a:r>
              <a:rPr lang="en-US" altLang="zh-CN" sz="2800"/>
              <a:t>PWM</a:t>
            </a:r>
            <a:r>
              <a:rPr lang="zh-CN" altLang="en-US" sz="2800"/>
              <a:t>信号占空比来控制输出角度的装置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</a:t>
            </a:r>
            <a:r>
              <a:rPr lang="en-US" altLang="zh-CN" sz="2800"/>
              <a:t>PWM</a:t>
            </a:r>
            <a:r>
              <a:rPr lang="zh-CN" altLang="en-US" sz="2800"/>
              <a:t>信号要求：周期为</a:t>
            </a:r>
            <a:r>
              <a:rPr lang="en-US" altLang="zh-CN" sz="2800"/>
              <a:t>20ms</a:t>
            </a:r>
            <a:r>
              <a:rPr lang="zh-CN" altLang="en-US" sz="2800"/>
              <a:t>，高电平宽度为</a:t>
            </a:r>
            <a:r>
              <a:rPr lang="en-US" altLang="zh-CN" sz="2800"/>
              <a:t>0.5ms~2.5ms</a:t>
            </a:r>
          </a:p>
        </p:txBody>
      </p:sp>
      <p:pic>
        <p:nvPicPr>
          <p:cNvPr id="1030" name="Picture 6" descr="https://gimg2.baidu.com/image_search/src=http%3A%2F%2Fwww.chinabaike.com%2Fuploads%2Fallimg%2F110411%2F2330511418-1.jpg&amp;refer=http%3A%2F%2Fwww.chinabaike.com&amp;app=2002&amp;size=f9999,10000&amp;q=a80&amp;n=0&amp;g=0n&amp;fmt=jpeg?sec=1646831977&amp;t=d31e8ec4273de9da0a251316a9982c0b">
            <a:extLst>
              <a:ext uri="{FF2B5EF4-FFF2-40B4-BE49-F238E27FC236}">
                <a16:creationId xmlns:a16="http://schemas.microsoft.com/office/drawing/2014/main" id="{A117AF04-4C7A-4524-8FFD-CE49CE7C3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r="3964" b="8336"/>
          <a:stretch/>
        </p:blipFill>
        <p:spPr bwMode="auto">
          <a:xfrm>
            <a:off x="7786657" y="2679878"/>
            <a:ext cx="3383646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g0.baidu.com/it/u=2669513282,929330867&amp;fm=253&amp;fmt=auto&amp;app=138&amp;f=JPEG?w=500&amp;h=500">
            <a:extLst>
              <a:ext uri="{FF2B5EF4-FFF2-40B4-BE49-F238E27FC236}">
                <a16:creationId xmlns:a16="http://schemas.microsoft.com/office/drawing/2014/main" id="{7B3B5C93-D2B4-4BF8-968D-FDA4033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80" y="2679878"/>
            <a:ext cx="3383424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img1.baidu.com/it/u=3615405252,2060650159&amp;fm=253&amp;fmt=auto&amp;app=138&amp;f=JPEG?w=500&amp;h=667">
            <a:extLst>
              <a:ext uri="{FF2B5EF4-FFF2-40B4-BE49-F238E27FC236}">
                <a16:creationId xmlns:a16="http://schemas.microsoft.com/office/drawing/2014/main" id="{3F11C216-2BA0-4EC7-8A42-71AA4F7E8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13711" r="3573" b="4814"/>
          <a:stretch/>
        </p:blipFill>
        <p:spPr bwMode="auto">
          <a:xfrm>
            <a:off x="4591556" y="2679878"/>
            <a:ext cx="2862549" cy="33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02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5" name="Picture 8" descr="http://mms2.baidu.com/it/u=4164892371,999549868&amp;fm=253&amp;app=138&amp;f=JPEG&amp;fmt=auto&amp;q=75?w=500&amp;h=181">
            <a:extLst>
              <a:ext uri="{FF2B5EF4-FFF2-40B4-BE49-F238E27FC236}">
                <a16:creationId xmlns:a16="http://schemas.microsoft.com/office/drawing/2014/main" id="{F8A9C4BC-5EF9-4E28-9115-946314F1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1254554"/>
            <a:ext cx="4199467" cy="152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E9ECA9-5541-4E4E-A4FF-27903325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43" y="3101717"/>
            <a:ext cx="728571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3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直流电机及驱动简介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直流电机是一种将电能转换为机械能的装置，有两个电极，当电极正接时，电机正转，当电极反接时，电机反转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直流电机属于大功率器件，</a:t>
            </a:r>
            <a:r>
              <a:rPr lang="en-US" altLang="zh-CN" sz="2800"/>
              <a:t>GPIO</a:t>
            </a:r>
            <a:r>
              <a:rPr lang="zh-CN" altLang="en-US" sz="2800"/>
              <a:t>口无法直接驱动，需要配合电机驱动电路来操作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TB6612</a:t>
            </a:r>
            <a:r>
              <a:rPr lang="zh-CN" altLang="en-US" sz="2800"/>
              <a:t>是一款双路</a:t>
            </a:r>
            <a:r>
              <a:rPr lang="en-US" altLang="zh-CN" sz="2800"/>
              <a:t>H</a:t>
            </a:r>
            <a:r>
              <a:rPr lang="zh-CN" altLang="en-US" sz="2800"/>
              <a:t>桥型的直流电机驱动芯片，可以驱动两个直流电机并且控制其转速和方向</a:t>
            </a:r>
            <a:endParaRPr lang="en-US" altLang="zh-CN" sz="2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4B8270-EDAD-454D-8A9C-13DFCB146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78" y="4049496"/>
            <a:ext cx="2176827" cy="2176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4283E6-69D7-4C7F-B5E3-4EABA552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57" y="4049496"/>
            <a:ext cx="2554311" cy="21768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472C74-F3AD-479F-9BAC-12DC90A0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220" y="4049496"/>
            <a:ext cx="2597877" cy="2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5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09E7F8-414A-4745-A797-37CF91A6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76" y="618932"/>
            <a:ext cx="4417648" cy="5620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1A548A-7D92-40A6-AA5E-76AE8E66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73" y="1253959"/>
            <a:ext cx="4942427" cy="49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69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IC</a:t>
            </a:r>
            <a:r>
              <a:rPr lang="zh-CN" altLang="en-US" sz="2800"/>
              <a:t>（</a:t>
            </a:r>
            <a:r>
              <a:rPr lang="en-US" altLang="zh-CN" sz="2800"/>
              <a:t>Input Capture</a:t>
            </a:r>
            <a:r>
              <a:rPr lang="zh-CN" altLang="en-US" sz="2800"/>
              <a:t>）输入捕获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输入捕获模式下，当通道输入引脚出现指定电平跳变时，当前</a:t>
            </a:r>
            <a:r>
              <a:rPr lang="en-US" altLang="zh-CN" sz="2800"/>
              <a:t>CNT</a:t>
            </a:r>
            <a:r>
              <a:rPr lang="zh-CN" altLang="en-US" sz="2800"/>
              <a:t>的值将被锁存到</a:t>
            </a:r>
            <a:r>
              <a:rPr lang="en-US" altLang="zh-CN" sz="2800"/>
              <a:t>CCR</a:t>
            </a:r>
            <a:r>
              <a:rPr lang="zh-CN" altLang="en-US" sz="2800"/>
              <a:t>中，可用于测量</a:t>
            </a:r>
            <a:r>
              <a:rPr lang="en-US" altLang="zh-CN" sz="2800"/>
              <a:t>PWM</a:t>
            </a:r>
            <a:r>
              <a:rPr lang="zh-CN" altLang="en-US" sz="2800"/>
              <a:t>波形的频率、占空比、脉冲间隔、电平持续时间等参数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4</a:t>
            </a:r>
            <a:r>
              <a:rPr lang="zh-CN" altLang="en-US" sz="2800"/>
              <a:t>个输入捕获通道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可配置为</a:t>
            </a:r>
            <a:r>
              <a:rPr lang="en-US" altLang="zh-CN" sz="2800"/>
              <a:t>PWMI</a:t>
            </a:r>
            <a:r>
              <a:rPr lang="zh-CN" altLang="en-US" sz="2800"/>
              <a:t>模式，同时测量频率和占空比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可配合主从触发模式，实现硬件全自动测量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93608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频率测量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917828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闸门时间 </a:t>
            </a:r>
            <a:r>
              <a:rPr lang="en-US" altLang="zh-CN"/>
              <a:t>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393996-EC87-484C-A37D-73B7DF41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96" y="998067"/>
            <a:ext cx="10647808" cy="1323322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BFBFD06D-2B19-49D4-80F2-42D1AD8A62E9}"/>
              </a:ext>
            </a:extLst>
          </p:cNvPr>
          <p:cNvGrpSpPr/>
          <p:nvPr/>
        </p:nvGrpSpPr>
        <p:grpSpPr>
          <a:xfrm>
            <a:off x="8804096" y="2127443"/>
            <a:ext cx="1065213" cy="462994"/>
            <a:chOff x="8807270" y="2578894"/>
            <a:chExt cx="1065213" cy="462994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C0853A8-1FCD-4EDE-81FD-BB6118AEB5FD}"/>
                </a:ext>
              </a:extLst>
            </p:cNvPr>
            <p:cNvCxnSpPr>
              <a:cxnSpLocks/>
            </p:cNvCxnSpPr>
            <p:nvPr/>
          </p:nvCxnSpPr>
          <p:spPr>
            <a:xfrm>
              <a:off x="9872483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9E89F8E-8B68-48C8-A416-475FBB156008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578894"/>
              <a:ext cx="0" cy="46299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3BAE478-625D-42CB-9C40-3151C15C01B8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CF44452-290E-403B-A78F-461F2C42348B}"/>
                </a:ext>
              </a:extLst>
            </p:cNvPr>
            <p:cNvCxnSpPr>
              <a:cxnSpLocks/>
            </p:cNvCxnSpPr>
            <p:nvPr/>
          </p:nvCxnSpPr>
          <p:spPr>
            <a:xfrm>
              <a:off x="888714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3C22ED4-38F9-4C5A-8E02-D01FCD189985}"/>
                </a:ext>
              </a:extLst>
            </p:cNvPr>
            <p:cNvCxnSpPr>
              <a:cxnSpLocks/>
            </p:cNvCxnSpPr>
            <p:nvPr/>
          </p:nvCxnSpPr>
          <p:spPr>
            <a:xfrm>
              <a:off x="897330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FA08A27-1AA8-4CCD-92A0-A6440F8DAFD2}"/>
                </a:ext>
              </a:extLst>
            </p:cNvPr>
            <p:cNvCxnSpPr>
              <a:cxnSpLocks/>
            </p:cNvCxnSpPr>
            <p:nvPr/>
          </p:nvCxnSpPr>
          <p:spPr>
            <a:xfrm>
              <a:off x="905945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0F5ABF7-B694-42C5-9AFE-A6B628449C5C}"/>
                </a:ext>
              </a:extLst>
            </p:cNvPr>
            <p:cNvCxnSpPr>
              <a:cxnSpLocks/>
            </p:cNvCxnSpPr>
            <p:nvPr/>
          </p:nvCxnSpPr>
          <p:spPr>
            <a:xfrm>
              <a:off x="914560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3A2E0AD-50FF-4518-B223-B98935AABC91}"/>
                </a:ext>
              </a:extLst>
            </p:cNvPr>
            <p:cNvCxnSpPr>
              <a:cxnSpLocks/>
            </p:cNvCxnSpPr>
            <p:nvPr/>
          </p:nvCxnSpPr>
          <p:spPr>
            <a:xfrm>
              <a:off x="923176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DB679F9-1033-4A17-A9FD-D8BE5777DFDA}"/>
                </a:ext>
              </a:extLst>
            </p:cNvPr>
            <p:cNvCxnSpPr>
              <a:cxnSpLocks/>
            </p:cNvCxnSpPr>
            <p:nvPr/>
          </p:nvCxnSpPr>
          <p:spPr>
            <a:xfrm>
              <a:off x="931791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3626821-CC60-4847-A846-6CD3C972951A}"/>
                </a:ext>
              </a:extLst>
            </p:cNvPr>
            <p:cNvCxnSpPr>
              <a:cxnSpLocks/>
            </p:cNvCxnSpPr>
            <p:nvPr/>
          </p:nvCxnSpPr>
          <p:spPr>
            <a:xfrm>
              <a:off x="9404070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318FE10-7936-44FA-B425-7B1AB8D6358B}"/>
                </a:ext>
              </a:extLst>
            </p:cNvPr>
            <p:cNvCxnSpPr>
              <a:cxnSpLocks/>
            </p:cNvCxnSpPr>
            <p:nvPr/>
          </p:nvCxnSpPr>
          <p:spPr>
            <a:xfrm>
              <a:off x="9490224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9BBF2EB-0898-4EEF-BD3A-56600E676122}"/>
                </a:ext>
              </a:extLst>
            </p:cNvPr>
            <p:cNvCxnSpPr>
              <a:cxnSpLocks/>
            </p:cNvCxnSpPr>
            <p:nvPr/>
          </p:nvCxnSpPr>
          <p:spPr>
            <a:xfrm>
              <a:off x="9576378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8118FE6-C164-48DC-BD8A-D02A9EFB19B3}"/>
                </a:ext>
              </a:extLst>
            </p:cNvPr>
            <p:cNvCxnSpPr>
              <a:cxnSpLocks/>
            </p:cNvCxnSpPr>
            <p:nvPr/>
          </p:nvCxnSpPr>
          <p:spPr>
            <a:xfrm>
              <a:off x="9662532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E97C1EA-5F86-4BF3-A595-5C23241DBBBD}"/>
                </a:ext>
              </a:extLst>
            </p:cNvPr>
            <p:cNvCxnSpPr>
              <a:cxnSpLocks/>
            </p:cNvCxnSpPr>
            <p:nvPr/>
          </p:nvCxnSpPr>
          <p:spPr>
            <a:xfrm>
              <a:off x="9748686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A15BC1-4D91-4003-9377-548F7F67BD74}"/>
                </a:ext>
              </a:extLst>
            </p:cNvPr>
            <p:cNvCxnSpPr>
              <a:cxnSpLocks/>
            </p:cNvCxnSpPr>
            <p:nvPr/>
          </p:nvCxnSpPr>
          <p:spPr>
            <a:xfrm>
              <a:off x="9834843" y="2824675"/>
              <a:ext cx="0" cy="72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F59E56A-608F-4554-8EF9-CAFB9794515B}"/>
              </a:ext>
            </a:extLst>
          </p:cNvPr>
          <p:cNvGrpSpPr/>
          <p:nvPr/>
        </p:nvGrpSpPr>
        <p:grpSpPr>
          <a:xfrm>
            <a:off x="1162833" y="2151255"/>
            <a:ext cx="1065213" cy="439182"/>
            <a:chOff x="8807270" y="2602706"/>
            <a:chExt cx="1065213" cy="439182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293CCC2-A086-417B-BAD8-CB52360473D5}"/>
                </a:ext>
              </a:extLst>
            </p:cNvPr>
            <p:cNvCxnSpPr>
              <a:cxnSpLocks/>
            </p:cNvCxnSpPr>
            <p:nvPr/>
          </p:nvCxnSpPr>
          <p:spPr>
            <a:xfrm>
              <a:off x="9872483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E70FA01-FF67-4DD4-BB93-D8892AB3CFA3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751463"/>
              <a:ext cx="0" cy="2904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7F0C4DB4-C41D-43E2-B110-25A804EAA772}"/>
                </a:ext>
              </a:extLst>
            </p:cNvPr>
            <p:cNvCxnSpPr>
              <a:cxnSpLocks/>
            </p:cNvCxnSpPr>
            <p:nvPr/>
          </p:nvCxnSpPr>
          <p:spPr>
            <a:xfrm>
              <a:off x="8807270" y="2902459"/>
              <a:ext cx="1065213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F21534D-609F-426D-9E93-2FC269437B81}"/>
                </a:ext>
              </a:extLst>
            </p:cNvPr>
            <p:cNvCxnSpPr>
              <a:cxnSpLocks/>
            </p:cNvCxnSpPr>
            <p:nvPr/>
          </p:nvCxnSpPr>
          <p:spPr>
            <a:xfrm>
              <a:off x="8899053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01D0207-AEEA-4DD2-9F27-2E293A14BB44}"/>
                </a:ext>
              </a:extLst>
            </p:cNvPr>
            <p:cNvCxnSpPr>
              <a:cxnSpLocks/>
            </p:cNvCxnSpPr>
            <p:nvPr/>
          </p:nvCxnSpPr>
          <p:spPr>
            <a:xfrm>
              <a:off x="901356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96D6775-3B2A-47AC-8E5E-2D6B4DA10DC7}"/>
                </a:ext>
              </a:extLst>
            </p:cNvPr>
            <p:cNvCxnSpPr>
              <a:cxnSpLocks/>
            </p:cNvCxnSpPr>
            <p:nvPr/>
          </p:nvCxnSpPr>
          <p:spPr>
            <a:xfrm>
              <a:off x="9137596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DC6890A7-D0B8-4DD4-8DC6-E2A60A2D8A58}"/>
                </a:ext>
              </a:extLst>
            </p:cNvPr>
            <p:cNvCxnSpPr>
              <a:cxnSpLocks/>
            </p:cNvCxnSpPr>
            <p:nvPr/>
          </p:nvCxnSpPr>
          <p:spPr>
            <a:xfrm>
              <a:off x="9289120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A1A32239-891A-4C0C-9E80-99545B5D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478742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63AB05F2-64EB-4A87-82C1-79D036DA8231}"/>
                </a:ext>
              </a:extLst>
            </p:cNvPr>
            <p:cNvCxnSpPr>
              <a:cxnSpLocks/>
            </p:cNvCxnSpPr>
            <p:nvPr/>
          </p:nvCxnSpPr>
          <p:spPr>
            <a:xfrm>
              <a:off x="9704294" y="2602706"/>
              <a:ext cx="0" cy="297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7BB9BE3-838D-4A64-86E9-2B2257C47E66}"/>
              </a:ext>
            </a:extLst>
          </p:cNvPr>
          <p:cNvCxnSpPr/>
          <p:nvPr/>
        </p:nvCxnSpPr>
        <p:spPr>
          <a:xfrm>
            <a:off x="1162833" y="2723787"/>
            <a:ext cx="10652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3050D3B-76CE-41B7-9A56-7354A46F03EE}"/>
              </a:ext>
            </a:extLst>
          </p:cNvPr>
          <p:cNvCxnSpPr>
            <a:cxnSpLocks/>
          </p:cNvCxnSpPr>
          <p:nvPr/>
        </p:nvCxnSpPr>
        <p:spPr>
          <a:xfrm>
            <a:off x="2229763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54A16A7-A70D-4704-83EB-8AF3F8FB44A3}"/>
              </a:ext>
            </a:extLst>
          </p:cNvPr>
          <p:cNvCxnSpPr>
            <a:cxnSpLocks/>
          </p:cNvCxnSpPr>
          <p:nvPr/>
        </p:nvCxnSpPr>
        <p:spPr>
          <a:xfrm>
            <a:off x="1160570" y="2590437"/>
            <a:ext cx="0" cy="28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450DF74C-A7DA-40FF-A1CB-EA314A1F8621}"/>
              </a:ext>
            </a:extLst>
          </p:cNvPr>
          <p:cNvSpPr txBox="1"/>
          <p:nvPr/>
        </p:nvSpPr>
        <p:spPr>
          <a:xfrm>
            <a:off x="8152577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标准频率 </a:t>
            </a:r>
            <a:r>
              <a:rPr lang="en-US" altLang="zh-CN"/>
              <a:t>f</a:t>
            </a:r>
            <a:r>
              <a:rPr lang="en-US" altLang="zh-CN" baseline="-25000"/>
              <a:t>c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2F75509-D9F1-4810-B521-FDE1794B7D04}"/>
              </a:ext>
            </a:extLst>
          </p:cNvPr>
          <p:cNvCxnSpPr>
            <a:cxnSpLocks/>
          </p:cNvCxnSpPr>
          <p:nvPr/>
        </p:nvCxnSpPr>
        <p:spPr>
          <a:xfrm>
            <a:off x="8667751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1F5F87C3-D5C1-49A6-992F-B5E261A047CB}"/>
              </a:ext>
            </a:extLst>
          </p:cNvPr>
          <p:cNvCxnSpPr>
            <a:cxnSpLocks/>
          </p:cNvCxnSpPr>
          <p:nvPr/>
        </p:nvCxnSpPr>
        <p:spPr>
          <a:xfrm>
            <a:off x="8975532" y="2467961"/>
            <a:ext cx="0" cy="397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5F947085-79C6-40DE-BDE3-100116A2E238}"/>
              </a:ext>
            </a:extLst>
          </p:cNvPr>
          <p:cNvCxnSpPr>
            <a:cxnSpLocks/>
          </p:cNvCxnSpPr>
          <p:nvPr/>
        </p:nvCxnSpPr>
        <p:spPr>
          <a:xfrm>
            <a:off x="8883972" y="2467961"/>
            <a:ext cx="0" cy="405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A5516372-E427-4431-9162-2749A9194D82}"/>
              </a:ext>
            </a:extLst>
          </p:cNvPr>
          <p:cNvCxnSpPr>
            <a:cxnSpLocks/>
          </p:cNvCxnSpPr>
          <p:nvPr/>
        </p:nvCxnSpPr>
        <p:spPr>
          <a:xfrm>
            <a:off x="8804096" y="2723787"/>
            <a:ext cx="252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F9775625-E8F9-4C38-9EB7-38C6B89E51B5}"/>
              </a:ext>
            </a:extLst>
          </p:cNvPr>
          <p:cNvCxnSpPr>
            <a:cxnSpLocks/>
          </p:cNvCxnSpPr>
          <p:nvPr/>
        </p:nvCxnSpPr>
        <p:spPr>
          <a:xfrm flipH="1">
            <a:off x="8970126" y="2723787"/>
            <a:ext cx="2162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E3B23A5-6C0E-4572-AC8B-E288F94F6312}"/>
              </a:ext>
            </a:extLst>
          </p:cNvPr>
          <p:cNvCxnSpPr>
            <a:cxnSpLocks/>
          </p:cNvCxnSpPr>
          <p:nvPr/>
        </p:nvCxnSpPr>
        <p:spPr>
          <a:xfrm>
            <a:off x="5306118" y="2151255"/>
            <a:ext cx="0" cy="722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745691E-2FCA-4A12-A2FF-66FA0EE5838E}"/>
              </a:ext>
            </a:extLst>
          </p:cNvPr>
          <p:cNvSpPr txBox="1"/>
          <p:nvPr/>
        </p:nvSpPr>
        <p:spPr>
          <a:xfrm>
            <a:off x="4540779" y="2896934"/>
            <a:ext cx="15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中界频率 </a:t>
            </a:r>
            <a:r>
              <a:rPr lang="en-US" altLang="zh-CN"/>
              <a:t>f</a:t>
            </a:r>
            <a:r>
              <a:rPr lang="en-US" altLang="zh-CN" baseline="-25000"/>
              <a:t>m</a:t>
            </a: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E6317ECF-4CA2-4574-BAB4-CA23F7EA8D14}"/>
              </a:ext>
            </a:extLst>
          </p:cNvPr>
          <p:cNvCxnSpPr>
            <a:cxnSpLocks/>
          </p:cNvCxnSpPr>
          <p:nvPr/>
        </p:nvCxnSpPr>
        <p:spPr>
          <a:xfrm>
            <a:off x="2065288" y="2457903"/>
            <a:ext cx="553509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31B5F6B-6CD3-41D8-ABDF-66DE537E102E}"/>
              </a:ext>
            </a:extLst>
          </p:cNvPr>
          <p:cNvSpPr txBox="1"/>
          <p:nvPr/>
        </p:nvSpPr>
        <p:spPr>
          <a:xfrm>
            <a:off x="2440500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16D30E35-675F-4E41-92BA-8E25253332BD}"/>
              </a:ext>
            </a:extLst>
          </p:cNvPr>
          <p:cNvCxnSpPr>
            <a:cxnSpLocks/>
          </p:cNvCxnSpPr>
          <p:nvPr/>
        </p:nvCxnSpPr>
        <p:spPr>
          <a:xfrm>
            <a:off x="9831669" y="2457903"/>
            <a:ext cx="393026" cy="1092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7DA04D7-6461-4D3C-864C-2778635E8FBF}"/>
              </a:ext>
            </a:extLst>
          </p:cNvPr>
          <p:cNvSpPr txBox="1"/>
          <p:nvPr/>
        </p:nvSpPr>
        <p:spPr>
          <a:xfrm>
            <a:off x="10046398" y="2429138"/>
            <a:ext cx="114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计次 </a:t>
            </a:r>
            <a:r>
              <a:rPr lang="en-US" altLang="zh-CN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CFD5C80-0BD2-4319-BFED-D95468897D52}"/>
                  </a:ext>
                </a:extLst>
              </p:cNvPr>
              <p:cNvSpPr txBox="1"/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测频法：在闸门时间</a:t>
                </a:r>
                <a:r>
                  <a:rPr lang="en-US" altLang="zh-CN" sz="2800"/>
                  <a:t>T</a:t>
                </a:r>
                <a:r>
                  <a:rPr lang="zh-CN" altLang="en-US" sz="2800"/>
                  <a:t>内，对上升沿计次，得到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测周法：两个上升沿内，以标准频率</a:t>
                </a:r>
                <a:r>
                  <a:rPr lang="en-US" altLang="zh-CN" sz="2800"/>
                  <a:t>f</a:t>
                </a:r>
                <a:r>
                  <a:rPr lang="en-US" altLang="zh-CN" sz="2800" baseline="-25000"/>
                  <a:t>c</a:t>
                </a:r>
                <a:r>
                  <a:rPr lang="zh-CN" altLang="en-US" sz="2800"/>
                  <a:t>计次，得到</a:t>
                </a:r>
                <a:r>
                  <a:rPr lang="en-US" altLang="zh-CN" sz="2800"/>
                  <a:t>N</a:t>
                </a:r>
                <a:r>
                  <a:rPr lang="zh-CN" altLang="en-US" sz="2800"/>
                  <a:t> ，则频率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/>
                  <a:t>中界频率：测频法与测周法误差相等的频率点</a:t>
                </a:r>
                <a:endParaRPr lang="en-US" altLang="zh-CN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/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rad>
                    </m:oMath>
                  </m:oMathPara>
                </a14:m>
                <a:endParaRPr lang="en-US" altLang="zh-CN" sz="280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CFD5C80-0BD2-4319-BFED-D9546889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63" y="3517359"/>
                <a:ext cx="11050073" cy="2768578"/>
              </a:xfrm>
              <a:prstGeom prst="rect">
                <a:avLst/>
              </a:prstGeom>
              <a:blipFill>
                <a:blip r:embed="rId3"/>
                <a:stretch>
                  <a:fillRect l="-993" t="-2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2933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输入捕获通道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5C1D78-D303-40A1-9F9F-B394BCAA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762448"/>
            <a:ext cx="9000000" cy="38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2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主从触发模式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1998360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主模式</a:t>
            </a:r>
            <a:endParaRPr lang="en-US" altLang="zh-CN" sz="2000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E2F9153D-B956-4816-B782-249B04A6966C}"/>
              </a:ext>
            </a:extLst>
          </p:cNvPr>
          <p:cNvSpPr/>
          <p:nvPr/>
        </p:nvSpPr>
        <p:spPr>
          <a:xfrm rot="5400000">
            <a:off x="1708761" y="3106500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8424FB-96F1-4B6E-9F47-795276075ECC}"/>
              </a:ext>
            </a:extLst>
          </p:cNvPr>
          <p:cNvCxnSpPr>
            <a:cxnSpLocks/>
          </p:cNvCxnSpPr>
          <p:nvPr/>
        </p:nvCxnSpPr>
        <p:spPr>
          <a:xfrm>
            <a:off x="2698045" y="194095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DDCE4A8-7B12-4C90-97A8-63156CCD0979}"/>
              </a:ext>
            </a:extLst>
          </p:cNvPr>
          <p:cNvCxnSpPr>
            <a:cxnSpLocks/>
          </p:cNvCxnSpPr>
          <p:nvPr/>
        </p:nvCxnSpPr>
        <p:spPr>
          <a:xfrm>
            <a:off x="2698045" y="232639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3A57A12-95CC-4D74-AD49-BDAC2625DE76}"/>
              </a:ext>
            </a:extLst>
          </p:cNvPr>
          <p:cNvCxnSpPr>
            <a:cxnSpLocks/>
          </p:cNvCxnSpPr>
          <p:nvPr/>
        </p:nvCxnSpPr>
        <p:spPr>
          <a:xfrm>
            <a:off x="2698045" y="271182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E8DF159-00E7-4532-B61F-45C3E6ABD533}"/>
              </a:ext>
            </a:extLst>
          </p:cNvPr>
          <p:cNvCxnSpPr>
            <a:cxnSpLocks/>
          </p:cNvCxnSpPr>
          <p:nvPr/>
        </p:nvCxnSpPr>
        <p:spPr>
          <a:xfrm>
            <a:off x="2698045" y="309726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C547F4F-D7BE-4BF1-8F5F-FBF36EB3EA2A}"/>
              </a:ext>
            </a:extLst>
          </p:cNvPr>
          <p:cNvCxnSpPr>
            <a:cxnSpLocks/>
          </p:cNvCxnSpPr>
          <p:nvPr/>
        </p:nvCxnSpPr>
        <p:spPr>
          <a:xfrm>
            <a:off x="2698045" y="348269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50E083-E870-4FAD-9A41-77361C0DA0DB}"/>
              </a:ext>
            </a:extLst>
          </p:cNvPr>
          <p:cNvCxnSpPr>
            <a:cxnSpLocks/>
          </p:cNvCxnSpPr>
          <p:nvPr/>
        </p:nvCxnSpPr>
        <p:spPr>
          <a:xfrm>
            <a:off x="2698045" y="386813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2A665C-4809-4AB0-9D83-CF2882223B27}"/>
              </a:ext>
            </a:extLst>
          </p:cNvPr>
          <p:cNvCxnSpPr>
            <a:cxnSpLocks/>
          </p:cNvCxnSpPr>
          <p:nvPr/>
        </p:nvCxnSpPr>
        <p:spPr>
          <a:xfrm>
            <a:off x="2698045" y="4253569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4DE0846-C697-4316-A718-FBDF6223EBB2}"/>
              </a:ext>
            </a:extLst>
          </p:cNvPr>
          <p:cNvCxnSpPr>
            <a:cxnSpLocks/>
          </p:cNvCxnSpPr>
          <p:nvPr/>
        </p:nvCxnSpPr>
        <p:spPr>
          <a:xfrm>
            <a:off x="2698045" y="4639004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ED1827-9B8B-4B44-AA36-2B9DE3BBE357}"/>
              </a:ext>
            </a:extLst>
          </p:cNvPr>
          <p:cNvCxnSpPr>
            <a:cxnSpLocks/>
          </p:cNvCxnSpPr>
          <p:nvPr/>
        </p:nvCxnSpPr>
        <p:spPr>
          <a:xfrm>
            <a:off x="3483451" y="3290788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EDAC9D8-04E1-41C5-B27A-C5035A784DDB}"/>
              </a:ext>
            </a:extLst>
          </p:cNvPr>
          <p:cNvSpPr txBox="1"/>
          <p:nvPr/>
        </p:nvSpPr>
        <p:spPr>
          <a:xfrm>
            <a:off x="3305285" y="29201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TRGO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9A7E42-8C41-4C93-AD91-461DEDD8C93C}"/>
              </a:ext>
            </a:extLst>
          </p:cNvPr>
          <p:cNvSpPr txBox="1"/>
          <p:nvPr/>
        </p:nvSpPr>
        <p:spPr>
          <a:xfrm>
            <a:off x="1514034" y="175629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Reset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A6AE84-A57D-4EB9-BB12-BD339C7BB5E1}"/>
              </a:ext>
            </a:extLst>
          </p:cNvPr>
          <p:cNvSpPr txBox="1"/>
          <p:nvPr/>
        </p:nvSpPr>
        <p:spPr>
          <a:xfrm>
            <a:off x="1514034" y="214172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Enable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777B5A-6F0D-4C72-9662-384DDB4716D0}"/>
              </a:ext>
            </a:extLst>
          </p:cNvPr>
          <p:cNvSpPr txBox="1"/>
          <p:nvPr/>
        </p:nvSpPr>
        <p:spPr>
          <a:xfrm>
            <a:off x="1514034" y="252716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Update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4EE998-3578-40F6-BE1A-01EF4D5CBE7F}"/>
              </a:ext>
            </a:extLst>
          </p:cNvPr>
          <p:cNvSpPr txBox="1"/>
          <p:nvPr/>
        </p:nvSpPr>
        <p:spPr>
          <a:xfrm>
            <a:off x="1514034" y="291259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613D41-AE79-4C49-9601-D6795CDC4BD7}"/>
              </a:ext>
            </a:extLst>
          </p:cNvPr>
          <p:cNvSpPr txBox="1"/>
          <p:nvPr/>
        </p:nvSpPr>
        <p:spPr>
          <a:xfrm>
            <a:off x="1514034" y="329803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OC1REF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9E7B72-F261-4BBF-9978-A363D8A70C93}"/>
              </a:ext>
            </a:extLst>
          </p:cNvPr>
          <p:cNvSpPr txBox="1"/>
          <p:nvPr/>
        </p:nvSpPr>
        <p:spPr>
          <a:xfrm>
            <a:off x="1514034" y="368346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OC2REF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C171216-8B1F-4955-9BB7-EB6E8367E73C}"/>
              </a:ext>
            </a:extLst>
          </p:cNvPr>
          <p:cNvSpPr txBox="1"/>
          <p:nvPr/>
        </p:nvSpPr>
        <p:spPr>
          <a:xfrm>
            <a:off x="1514034" y="4068903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OC3REF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2F5D2F-A216-4D59-B136-B9BED4DAA79D}"/>
              </a:ext>
            </a:extLst>
          </p:cNvPr>
          <p:cNvSpPr txBox="1"/>
          <p:nvPr/>
        </p:nvSpPr>
        <p:spPr>
          <a:xfrm>
            <a:off x="1514034" y="4454337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OC4REF</a:t>
            </a:r>
          </a:p>
        </p:txBody>
      </p:sp>
      <p:sp>
        <p:nvSpPr>
          <p:cNvPr id="25" name="梯形 24">
            <a:extLst>
              <a:ext uri="{FF2B5EF4-FFF2-40B4-BE49-F238E27FC236}">
                <a16:creationId xmlns:a16="http://schemas.microsoft.com/office/drawing/2014/main" id="{B38FE18E-442F-4DC0-A922-B6A69F8164B9}"/>
              </a:ext>
            </a:extLst>
          </p:cNvPr>
          <p:cNvSpPr/>
          <p:nvPr/>
        </p:nvSpPr>
        <p:spPr>
          <a:xfrm rot="5400000">
            <a:off x="5885652" y="3106501"/>
            <a:ext cx="318345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ED31446-A5A6-4D86-B4E3-769A16090A57}"/>
              </a:ext>
            </a:extLst>
          </p:cNvPr>
          <p:cNvCxnSpPr>
            <a:cxnSpLocks/>
          </p:cNvCxnSpPr>
          <p:nvPr/>
        </p:nvCxnSpPr>
        <p:spPr>
          <a:xfrm>
            <a:off x="6874936" y="194096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1C22276-8D39-4354-B4E0-D9EF170FCB87}"/>
              </a:ext>
            </a:extLst>
          </p:cNvPr>
          <p:cNvCxnSpPr>
            <a:cxnSpLocks/>
          </p:cNvCxnSpPr>
          <p:nvPr/>
        </p:nvCxnSpPr>
        <p:spPr>
          <a:xfrm>
            <a:off x="6874936" y="232639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47BF871-78D3-476B-A9B6-004D5BA974A7}"/>
              </a:ext>
            </a:extLst>
          </p:cNvPr>
          <p:cNvCxnSpPr>
            <a:cxnSpLocks/>
          </p:cNvCxnSpPr>
          <p:nvPr/>
        </p:nvCxnSpPr>
        <p:spPr>
          <a:xfrm>
            <a:off x="6874936" y="271183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583AA1B-6BD2-45B8-A996-D84E0BB9882D}"/>
              </a:ext>
            </a:extLst>
          </p:cNvPr>
          <p:cNvCxnSpPr>
            <a:cxnSpLocks/>
          </p:cNvCxnSpPr>
          <p:nvPr/>
        </p:nvCxnSpPr>
        <p:spPr>
          <a:xfrm>
            <a:off x="6874936" y="309726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1B0EA24-2820-491C-BA11-2E38BA7975C7}"/>
              </a:ext>
            </a:extLst>
          </p:cNvPr>
          <p:cNvCxnSpPr>
            <a:cxnSpLocks/>
          </p:cNvCxnSpPr>
          <p:nvPr/>
        </p:nvCxnSpPr>
        <p:spPr>
          <a:xfrm>
            <a:off x="6874936" y="348270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53620C6-484A-406F-87BD-309F031E3A6C}"/>
              </a:ext>
            </a:extLst>
          </p:cNvPr>
          <p:cNvCxnSpPr>
            <a:cxnSpLocks/>
          </p:cNvCxnSpPr>
          <p:nvPr/>
        </p:nvCxnSpPr>
        <p:spPr>
          <a:xfrm>
            <a:off x="6874936" y="386813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8A015F8-EFF3-4F6D-8768-31C2D1692FA6}"/>
              </a:ext>
            </a:extLst>
          </p:cNvPr>
          <p:cNvCxnSpPr>
            <a:cxnSpLocks/>
          </p:cNvCxnSpPr>
          <p:nvPr/>
        </p:nvCxnSpPr>
        <p:spPr>
          <a:xfrm>
            <a:off x="6874936" y="4253570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29B5F91-DFA2-4FF8-AA87-940EFAFB1F84}"/>
              </a:ext>
            </a:extLst>
          </p:cNvPr>
          <p:cNvCxnSpPr>
            <a:cxnSpLocks/>
          </p:cNvCxnSpPr>
          <p:nvPr/>
        </p:nvCxnSpPr>
        <p:spPr>
          <a:xfrm>
            <a:off x="6874936" y="4639005"/>
            <a:ext cx="41948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3FC3A1E-88D5-4192-910C-D9E80FACBAE4}"/>
              </a:ext>
            </a:extLst>
          </p:cNvPr>
          <p:cNvCxnSpPr>
            <a:cxnSpLocks/>
          </p:cNvCxnSpPr>
          <p:nvPr/>
        </p:nvCxnSpPr>
        <p:spPr>
          <a:xfrm>
            <a:off x="7660342" y="3290789"/>
            <a:ext cx="900000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F2AF60E-C1B0-40BB-8881-730FBFC0FFD7}"/>
              </a:ext>
            </a:extLst>
          </p:cNvPr>
          <p:cNvSpPr txBox="1"/>
          <p:nvPr/>
        </p:nvSpPr>
        <p:spPr>
          <a:xfrm>
            <a:off x="7482176" y="2920130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TRGI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5D1342-5A9A-4CE4-B24C-733A200AB55E}"/>
              </a:ext>
            </a:extLst>
          </p:cNvPr>
          <p:cNvSpPr txBox="1"/>
          <p:nvPr/>
        </p:nvSpPr>
        <p:spPr>
          <a:xfrm>
            <a:off x="5690925" y="175629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ITR0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EBCFE0D-155B-4A59-9EC8-E36E57B8FE17}"/>
              </a:ext>
            </a:extLst>
          </p:cNvPr>
          <p:cNvSpPr txBox="1"/>
          <p:nvPr/>
        </p:nvSpPr>
        <p:spPr>
          <a:xfrm>
            <a:off x="5690925" y="214172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ITR1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37FE3F8-41F4-4E52-97BE-0346CC628125}"/>
              </a:ext>
            </a:extLst>
          </p:cNvPr>
          <p:cNvSpPr txBox="1"/>
          <p:nvPr/>
        </p:nvSpPr>
        <p:spPr>
          <a:xfrm>
            <a:off x="5690925" y="252716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B98C4E2-8E8C-4D05-AF13-C932B03BB20E}"/>
              </a:ext>
            </a:extLst>
          </p:cNvPr>
          <p:cNvSpPr txBox="1"/>
          <p:nvPr/>
        </p:nvSpPr>
        <p:spPr>
          <a:xfrm>
            <a:off x="5690925" y="291259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ITR3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E505E53-AEB0-4C3A-B12C-367B50A6A161}"/>
              </a:ext>
            </a:extLst>
          </p:cNvPr>
          <p:cNvSpPr txBox="1"/>
          <p:nvPr/>
        </p:nvSpPr>
        <p:spPr>
          <a:xfrm>
            <a:off x="5690925" y="329803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TI1F_ED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E5B1292-2612-46D5-847C-BA7424FD119E}"/>
              </a:ext>
            </a:extLst>
          </p:cNvPr>
          <p:cNvSpPr txBox="1"/>
          <p:nvPr/>
        </p:nvSpPr>
        <p:spPr>
          <a:xfrm>
            <a:off x="5690925" y="3683469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TI1FP1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C57D431-2DA1-48FE-AA43-F4A320EC30FC}"/>
              </a:ext>
            </a:extLst>
          </p:cNvPr>
          <p:cNvSpPr txBox="1"/>
          <p:nvPr/>
        </p:nvSpPr>
        <p:spPr>
          <a:xfrm>
            <a:off x="5690925" y="4068904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TI2FP2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19946F9-A3A4-4724-8F7A-2B3EFC9BFF11}"/>
              </a:ext>
            </a:extLst>
          </p:cNvPr>
          <p:cNvSpPr txBox="1"/>
          <p:nvPr/>
        </p:nvSpPr>
        <p:spPr>
          <a:xfrm>
            <a:off x="5690925" y="4454338"/>
            <a:ext cx="119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ETRF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E04E6C2-3516-41B5-A3D3-4C2F09904CED}"/>
              </a:ext>
            </a:extLst>
          </p:cNvPr>
          <p:cNvSpPr txBox="1"/>
          <p:nvPr/>
        </p:nvSpPr>
        <p:spPr>
          <a:xfrm>
            <a:off x="6175251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触发源选择</a:t>
            </a:r>
            <a:endParaRPr lang="en-US" altLang="zh-CN" sz="200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2897516-78D6-4537-B155-2249623C047F}"/>
              </a:ext>
            </a:extLst>
          </p:cNvPr>
          <p:cNvSpPr txBox="1"/>
          <p:nvPr/>
        </p:nvSpPr>
        <p:spPr>
          <a:xfrm>
            <a:off x="8525454" y="5219263"/>
            <a:ext cx="181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/>
              <a:t>从模式</a:t>
            </a:r>
            <a:endParaRPr lang="en-US" altLang="zh-CN" sz="2000"/>
          </a:p>
        </p:txBody>
      </p:sp>
      <p:graphicFrame>
        <p:nvGraphicFramePr>
          <p:cNvPr id="47" name="表格 5">
            <a:extLst>
              <a:ext uri="{FF2B5EF4-FFF2-40B4-BE49-F238E27FC236}">
                <a16:creationId xmlns:a16="http://schemas.microsoft.com/office/drawing/2014/main" id="{752D01E5-F0D2-4C69-BFBE-AA2EAB408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30320"/>
              </p:ext>
            </p:extLst>
          </p:nvPr>
        </p:nvGraphicFramePr>
        <p:xfrm>
          <a:off x="8560342" y="1814673"/>
          <a:ext cx="1749076" cy="29667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749076">
                  <a:extLst>
                    <a:ext uri="{9D8B030D-6E8A-4147-A177-3AD203B41FA5}">
                      <a16:colId xmlns:a16="http://schemas.microsoft.com/office/drawing/2014/main" val="3204102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Closed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6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Encoder1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33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Encoder2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37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Encoder3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49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Reset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5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Gated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2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Trigger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08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External1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742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输入捕获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4E21564-F933-48BE-9E84-EDFCFF69B09E}"/>
              </a:ext>
            </a:extLst>
          </p:cNvPr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55854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206844"/>
            <a:ext cx="8843875" cy="1595645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    输入捕获单元</a:t>
            </a:r>
            <a:r>
              <a:rPr lang="en-US" altLang="zh-CN"/>
              <a:t>1</a:t>
            </a:r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9514018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551840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551840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 dirty="0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0F903BE5-2184-44B0-9A84-32E09ED3FF6F}"/>
              </a:ext>
            </a:extLst>
          </p:cNvPr>
          <p:cNvSpPr/>
          <p:nvPr/>
        </p:nvSpPr>
        <p:spPr>
          <a:xfrm rot="5400000">
            <a:off x="9837030" y="3991000"/>
            <a:ext cx="812072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DED2A65-87B5-4E88-8EB6-1AA67D789BD6}"/>
              </a:ext>
            </a:extLst>
          </p:cNvPr>
          <p:cNvSpPr/>
          <p:nvPr/>
        </p:nvSpPr>
        <p:spPr>
          <a:xfrm rot="5400000">
            <a:off x="7043471" y="4689347"/>
            <a:ext cx="941366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936309" y="4872308"/>
            <a:ext cx="9325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48870" y="4872308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276D7F6-2F55-4D3E-8A5B-7A9CA9AABE10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927277" y="4872308"/>
            <a:ext cx="14039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8251A78-846F-46CA-9BCC-6A19FDFEA5E3}"/>
              </a:ext>
            </a:extLst>
          </p:cNvPr>
          <p:cNvCxnSpPr>
            <a:cxnSpLocks/>
          </p:cNvCxnSpPr>
          <p:nvPr/>
        </p:nvCxnSpPr>
        <p:spPr>
          <a:xfrm flipV="1">
            <a:off x="7697116" y="4870768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>
            <a:extLst>
              <a:ext uri="{FF2B5EF4-FFF2-40B4-BE49-F238E27FC236}">
                <a16:creationId xmlns:a16="http://schemas.microsoft.com/office/drawing/2014/main" id="{32574527-BAE5-4904-A8A8-5FC2C57D2E62}"/>
              </a:ext>
            </a:extLst>
          </p:cNvPr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130333" y="3576999"/>
            <a:ext cx="0" cy="1292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1DF96ED-B591-4321-A0F4-4E7EBC10C289}"/>
              </a:ext>
            </a:extLst>
          </p:cNvPr>
          <p:cNvCxnSpPr>
            <a:cxnSpLocks/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EBD70-D1A5-49B4-ACEA-26A1AFDACA20}"/>
              </a:ext>
            </a:extLst>
          </p:cNvPr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6A935247-B3B4-4CCE-BDB2-FBB53F9BAFA4}"/>
              </a:ext>
            </a:extLst>
          </p:cNvPr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864BE978-25B0-4DCF-959C-DCFF071F3459}"/>
              </a:ext>
            </a:extLst>
          </p:cNvPr>
          <p:cNvGrpSpPr/>
          <p:nvPr/>
        </p:nvGrpSpPr>
        <p:grpSpPr>
          <a:xfrm>
            <a:off x="327383" y="1092018"/>
            <a:ext cx="4733453" cy="2408089"/>
            <a:chOff x="1325615" y="2413355"/>
            <a:chExt cx="4733453" cy="2408089"/>
          </a:xfrm>
        </p:grpSpPr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0F8C4EB9-48EF-44DD-B413-8E4F0BFCDCE2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B42D6FBB-6614-425C-889D-214B04A37DBB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469F65C8-4ABE-4D01-BCB2-2798C0199696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B9F6F256-E8D7-4274-B405-678691D1D27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F9C5062F-D974-4F7C-8C6A-DF30B61824A3}"/>
                </a:ext>
              </a:extLst>
            </p:cNvPr>
            <p:cNvCxnSpPr>
              <a:cxnSpLocks/>
            </p:cNvCxnSpPr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6C6CFB58-74D2-41D7-B40E-07409AEA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70D440BF-3827-4A4F-8731-3D53EF5669C7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486FB55D-69F2-491F-8CFF-7F0CF365F1F6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128F1696-1B2F-4936-AB97-304E16194650}"/>
                </a:ext>
              </a:extLst>
            </p:cNvPr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51764B39-574D-4DBE-B136-F107A398A0A5}"/>
                </a:ext>
              </a:extLst>
            </p:cNvPr>
            <p:cNvCxnSpPr>
              <a:cxnSpLocks/>
              <a:stCxn id="192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CEA389ED-CC25-4B33-8663-FA4A3FB6E104}"/>
                </a:ext>
              </a:extLst>
            </p:cNvPr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AE4DB96A-3BEE-41C1-815D-810AA0DC4DB5}"/>
                </a:ext>
              </a:extLst>
            </p:cNvPr>
            <p:cNvCxnSpPr>
              <a:cxnSpLocks/>
              <a:stCxn id="194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46F0B43-AEE8-48BE-B093-8F5428572879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458293DA-6926-4F06-A269-9463E183882B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ED7FDB21-5F6B-44AD-8049-6800B5AFF4E9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CE792149-8BE8-4FB7-A3D3-46BA3B6179AA}"/>
                </a:ext>
              </a:extLst>
            </p:cNvPr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200" name="直接箭头连接符 199">
              <a:extLst>
                <a:ext uri="{FF2B5EF4-FFF2-40B4-BE49-F238E27FC236}">
                  <a16:creationId xmlns:a16="http://schemas.microsoft.com/office/drawing/2014/main" id="{1BE1936E-31C8-40D8-AA1B-7EF899EA17A3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E2025DA6-24E7-40F1-8DAE-0F0BC927063E}"/>
                </a:ext>
              </a:extLst>
            </p:cNvPr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0AAAADAB-4623-4408-897E-ED7EAECE42DA}"/>
                </a:ext>
              </a:extLst>
            </p:cNvPr>
            <p:cNvCxnSpPr>
              <a:cxnSpLocks/>
              <a:stCxn id="201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7F870517-42CD-442E-A4AA-FBA32CB1EDCD}"/>
                </a:ext>
              </a:extLst>
            </p:cNvPr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63EB1DFA-62C2-4B03-95E9-BA1E90642F0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矩形 206">
            <a:extLst>
              <a:ext uri="{FF2B5EF4-FFF2-40B4-BE49-F238E27FC236}">
                <a16:creationId xmlns:a16="http://schemas.microsoft.com/office/drawing/2014/main" id="{A5B26CCF-8E3D-405C-8BBB-BADEBCBDA53B}"/>
              </a:ext>
            </a:extLst>
          </p:cNvPr>
          <p:cNvSpPr/>
          <p:nvPr/>
        </p:nvSpPr>
        <p:spPr>
          <a:xfrm>
            <a:off x="8041561" y="4551840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 dirty="0"/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FBBBCCF2-550B-4970-AE52-44D9054D01AE}"/>
              </a:ext>
            </a:extLst>
          </p:cNvPr>
          <p:cNvCxnSpPr>
            <a:cxnSpLocks/>
          </p:cNvCxnSpPr>
          <p:nvPr/>
        </p:nvCxnSpPr>
        <p:spPr>
          <a:xfrm>
            <a:off x="9121561" y="4872308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文本框 247">
            <a:extLst>
              <a:ext uri="{FF2B5EF4-FFF2-40B4-BE49-F238E27FC236}">
                <a16:creationId xmlns:a16="http://schemas.microsoft.com/office/drawing/2014/main" id="{D8614908-B009-47B0-AA19-06FAF3D73799}"/>
              </a:ext>
            </a:extLst>
          </p:cNvPr>
          <p:cNvSpPr txBox="1"/>
          <p:nvPr/>
        </p:nvSpPr>
        <p:spPr>
          <a:xfrm>
            <a:off x="6224283" y="4502976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</p:spTree>
    <p:extLst>
      <p:ext uri="{BB962C8B-B14F-4D97-AF65-F5344CB8AC3E}">
        <p14:creationId xmlns:p14="http://schemas.microsoft.com/office/powerpoint/2010/main" val="1242940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PWMI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61B1431-F0F4-4A6F-B950-36F01BCB35E9}"/>
              </a:ext>
            </a:extLst>
          </p:cNvPr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4E21564-F933-48BE-9E84-EDFCFF69B09E}"/>
              </a:ext>
            </a:extLst>
          </p:cNvPr>
          <p:cNvSpPr/>
          <p:nvPr/>
        </p:nvSpPr>
        <p:spPr>
          <a:xfrm>
            <a:off x="6861985" y="2096318"/>
            <a:ext cx="452034" cy="309600"/>
          </a:xfrm>
          <a:prstGeom prst="rightArrow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</p:cNvCxnSpPr>
          <p:nvPr/>
        </p:nvCxnSpPr>
        <p:spPr>
          <a:xfrm>
            <a:off x="7202236" y="3395135"/>
            <a:ext cx="474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BF1BCD11-2303-44BE-AEA6-FAB3370DB103}"/>
              </a:ext>
            </a:extLst>
          </p:cNvPr>
          <p:cNvSpPr/>
          <p:nvPr/>
        </p:nvSpPr>
        <p:spPr>
          <a:xfrm rot="5400000">
            <a:off x="9788990" y="4315871"/>
            <a:ext cx="1461807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3F2869F-A9B3-4B95-81A1-6BADB1667090}"/>
              </a:ext>
            </a:extLst>
          </p:cNvPr>
          <p:cNvSpPr/>
          <p:nvPr/>
        </p:nvSpPr>
        <p:spPr>
          <a:xfrm>
            <a:off x="9514018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CCR1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397159" y="1906246"/>
            <a:ext cx="1472457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从模式</a:t>
            </a:r>
            <a:endParaRPr lang="en-US" altLang="zh-CN"/>
          </a:p>
          <a:p>
            <a:pPr algn="ctr"/>
            <a:r>
              <a:rPr lang="en-US" altLang="zh-CN"/>
              <a:t>Reset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 dirty="0"/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0F903BE5-2184-44B0-9A84-32E09ED3FF6F}"/>
              </a:ext>
            </a:extLst>
          </p:cNvPr>
          <p:cNvSpPr/>
          <p:nvPr/>
        </p:nvSpPr>
        <p:spPr>
          <a:xfrm rot="5400000">
            <a:off x="9784054" y="3828710"/>
            <a:ext cx="487490" cy="309600"/>
          </a:xfrm>
          <a:prstGeom prst="rightArrow">
            <a:avLst/>
          </a:prstGeom>
          <a:solidFill>
            <a:srgbClr val="BF9000"/>
          </a:solidFill>
          <a:ln>
            <a:solidFill>
              <a:srgbClr val="936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DED2A65-87B5-4E88-8EB6-1AA67D789BD6}"/>
              </a:ext>
            </a:extLst>
          </p:cNvPr>
          <p:cNvSpPr/>
          <p:nvPr/>
        </p:nvSpPr>
        <p:spPr>
          <a:xfrm rot="5400000">
            <a:off x="7201485" y="4370674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</p:cNvCxnSpPr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276D7F6-2F55-4D3E-8A5B-7A9CA9AABE10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934957" y="4445026"/>
            <a:ext cx="13962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D8251A78-846F-46CA-9BCC-6A19FDFEA5E3}"/>
              </a:ext>
            </a:extLst>
          </p:cNvPr>
          <p:cNvCxnSpPr>
            <a:cxnSpLocks/>
          </p:cNvCxnSpPr>
          <p:nvPr/>
        </p:nvCxnSpPr>
        <p:spPr>
          <a:xfrm flipV="1">
            <a:off x="7697116" y="4546181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梯形 74">
            <a:extLst>
              <a:ext uri="{FF2B5EF4-FFF2-40B4-BE49-F238E27FC236}">
                <a16:creationId xmlns:a16="http://schemas.microsoft.com/office/drawing/2014/main" id="{32574527-BAE5-4904-A8A8-5FC2C57D2E62}"/>
              </a:ext>
            </a:extLst>
          </p:cNvPr>
          <p:cNvSpPr/>
          <p:nvPr/>
        </p:nvSpPr>
        <p:spPr>
          <a:xfrm>
            <a:off x="5311636" y="3211076"/>
            <a:ext cx="1637394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6130333" y="3576999"/>
            <a:ext cx="0" cy="868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1DF96ED-B591-4321-A0F4-4E7EBC10C289}"/>
              </a:ext>
            </a:extLst>
          </p:cNvPr>
          <p:cNvCxnSpPr>
            <a:cxnSpLocks/>
            <a:stCxn id="75" idx="0"/>
            <a:endCxn id="58" idx="2"/>
          </p:cNvCxnSpPr>
          <p:nvPr/>
        </p:nvCxnSpPr>
        <p:spPr>
          <a:xfrm flipV="1">
            <a:off x="6130333" y="2581231"/>
            <a:ext cx="3055" cy="6298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CCEBD70-D1A5-49B4-ACEA-26A1AFDACA20}"/>
              </a:ext>
            </a:extLst>
          </p:cNvPr>
          <p:cNvSpPr txBox="1"/>
          <p:nvPr/>
        </p:nvSpPr>
        <p:spPr>
          <a:xfrm>
            <a:off x="5354181" y="3201723"/>
            <a:ext cx="1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触发源选择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9707F40-7FED-4276-AF17-EC35AECACD67}"/>
              </a:ext>
            </a:extLst>
          </p:cNvPr>
          <p:cNvSpPr txBox="1"/>
          <p:nvPr/>
        </p:nvSpPr>
        <p:spPr>
          <a:xfrm>
            <a:off x="6224283" y="407569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A5B26CCF-8E3D-405C-8BBB-BADEBCBDA53B}"/>
              </a:ext>
            </a:extLst>
          </p:cNvPr>
          <p:cNvSpPr/>
          <p:nvPr/>
        </p:nvSpPr>
        <p:spPr>
          <a:xfrm>
            <a:off x="8041561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 dirty="0"/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FBBBCCF2-550B-4970-AE52-44D9054D01AE}"/>
              </a:ext>
            </a:extLst>
          </p:cNvPr>
          <p:cNvCxnSpPr>
            <a:cxnSpLocks/>
          </p:cNvCxnSpPr>
          <p:nvPr/>
        </p:nvCxnSpPr>
        <p:spPr>
          <a:xfrm>
            <a:off x="9121561" y="4547721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EC215E9-D6CF-4BF8-9880-D9DA9873B830}"/>
              </a:ext>
            </a:extLst>
          </p:cNvPr>
          <p:cNvCxnSpPr>
            <a:cxnSpLocks/>
          </p:cNvCxnSpPr>
          <p:nvPr/>
        </p:nvCxnSpPr>
        <p:spPr>
          <a:xfrm>
            <a:off x="5934957" y="4672049"/>
            <a:ext cx="89402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002E7D6F-C75F-44A9-AE87-E29B5B80303B}"/>
              </a:ext>
            </a:extLst>
          </p:cNvPr>
          <p:cNvSpPr/>
          <p:nvPr/>
        </p:nvSpPr>
        <p:spPr>
          <a:xfrm>
            <a:off x="9514018" y="5201572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CCR2</a:t>
            </a:r>
          </a:p>
          <a:p>
            <a:pPr algn="ctr"/>
            <a:r>
              <a:rPr lang="zh-CN" altLang="en-US"/>
              <a:t>捕获</a:t>
            </a:r>
            <a:r>
              <a:rPr lang="en-US" altLang="zh-CN"/>
              <a:t>/</a:t>
            </a:r>
            <a:r>
              <a:rPr lang="zh-CN" altLang="en-US"/>
              <a:t>比较器</a:t>
            </a:r>
            <a:endParaRPr lang="en-US" altLang="zh-CN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1DA7841C-9B05-4CCC-9DE8-B01F445C24F2}"/>
              </a:ext>
            </a:extLst>
          </p:cNvPr>
          <p:cNvCxnSpPr>
            <a:cxnSpLocks/>
          </p:cNvCxnSpPr>
          <p:nvPr/>
        </p:nvCxnSpPr>
        <p:spPr>
          <a:xfrm flipV="1">
            <a:off x="7697116" y="5520500"/>
            <a:ext cx="344445" cy="3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A9C9854C-F43D-4CFD-AB7F-A2DE43F0431D}"/>
              </a:ext>
            </a:extLst>
          </p:cNvPr>
          <p:cNvSpPr txBox="1"/>
          <p:nvPr/>
        </p:nvSpPr>
        <p:spPr>
          <a:xfrm>
            <a:off x="5920118" y="4640224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TI1FP2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0D2B6AC-1937-41B5-A70E-2434628011DF}"/>
              </a:ext>
            </a:extLst>
          </p:cNvPr>
          <p:cNvSpPr/>
          <p:nvPr/>
        </p:nvSpPr>
        <p:spPr>
          <a:xfrm>
            <a:off x="8041561" y="5201572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分频器</a:t>
            </a:r>
            <a:endParaRPr lang="en-US" altLang="zh-CN" dirty="0"/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9DDF88BF-6DDF-4F52-912E-14021B78C2C0}"/>
              </a:ext>
            </a:extLst>
          </p:cNvPr>
          <p:cNvCxnSpPr>
            <a:cxnSpLocks/>
          </p:cNvCxnSpPr>
          <p:nvPr/>
        </p:nvCxnSpPr>
        <p:spPr>
          <a:xfrm>
            <a:off x="9121561" y="5522040"/>
            <a:ext cx="392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A43B9C1-1A5E-4916-84A5-C78A1D4C842D}"/>
              </a:ext>
            </a:extLst>
          </p:cNvPr>
          <p:cNvCxnSpPr>
            <a:cxnSpLocks/>
          </p:cNvCxnSpPr>
          <p:nvPr/>
        </p:nvCxnSpPr>
        <p:spPr>
          <a:xfrm>
            <a:off x="6828982" y="4672049"/>
            <a:ext cx="0" cy="7448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梯形 102">
            <a:extLst>
              <a:ext uri="{FF2B5EF4-FFF2-40B4-BE49-F238E27FC236}">
                <a16:creationId xmlns:a16="http://schemas.microsoft.com/office/drawing/2014/main" id="{5EDEF6C8-81DF-4D71-B78E-7BBE7BF3BE81}"/>
              </a:ext>
            </a:extLst>
          </p:cNvPr>
          <p:cNvSpPr/>
          <p:nvPr/>
        </p:nvSpPr>
        <p:spPr>
          <a:xfrm rot="5400000">
            <a:off x="7201485" y="5339420"/>
            <a:ext cx="625338" cy="365923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4CEE716A-6E71-48D4-9D6D-98998139E99F}"/>
              </a:ext>
            </a:extLst>
          </p:cNvPr>
          <p:cNvCxnSpPr>
            <a:cxnSpLocks/>
          </p:cNvCxnSpPr>
          <p:nvPr/>
        </p:nvCxnSpPr>
        <p:spPr>
          <a:xfrm>
            <a:off x="6828982" y="5416852"/>
            <a:ext cx="5022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16A4E2A3-3586-406A-B049-F270B4DA16DD}"/>
              </a:ext>
            </a:extLst>
          </p:cNvPr>
          <p:cNvSpPr/>
          <p:nvPr/>
        </p:nvSpPr>
        <p:spPr>
          <a:xfrm>
            <a:off x="327383" y="918450"/>
            <a:ext cx="4845257" cy="30175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B2901777-0684-41A8-BB63-8CC3121BB4DC}"/>
              </a:ext>
            </a:extLst>
          </p:cNvPr>
          <p:cNvGrpSpPr/>
          <p:nvPr/>
        </p:nvGrpSpPr>
        <p:grpSpPr>
          <a:xfrm>
            <a:off x="327383" y="1092018"/>
            <a:ext cx="4733453" cy="2798529"/>
            <a:chOff x="1325615" y="2413355"/>
            <a:chExt cx="4733453" cy="2798529"/>
          </a:xfrm>
        </p:grpSpPr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A0513982-5321-4352-A088-F13C3F923983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58FE7943-1CC5-41E9-B236-D69B290ADD43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C5CF9E7-19E9-4DB5-BF53-32EF6BD13318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E0B223EF-E316-43D8-A97B-B66116B87965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C2643586-766E-4001-BB6A-92DD4DC0A7CF}"/>
                </a:ext>
              </a:extLst>
            </p:cNvPr>
            <p:cNvCxnSpPr>
              <a:cxnSpLocks/>
            </p:cNvCxnSpPr>
            <p:nvPr/>
          </p:nvCxnSpPr>
          <p:spPr>
            <a:xfrm>
              <a:off x="4485536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CDA742A0-7FB2-40FC-B20F-C479F02E91E7}"/>
                </a:ext>
              </a:extLst>
            </p:cNvPr>
            <p:cNvCxnSpPr>
              <a:cxnSpLocks/>
            </p:cNvCxnSpPr>
            <p:nvPr/>
          </p:nvCxnSpPr>
          <p:spPr>
            <a:xfrm>
              <a:off x="1896533" y="3915317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0D26307F-127B-4997-8B3F-3B9919EA8F5C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0" cy="9093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D645C71C-F2FD-4168-B288-A729045307A1}"/>
                </a:ext>
              </a:extLst>
            </p:cNvPr>
            <p:cNvCxnSpPr>
              <a:cxnSpLocks/>
            </p:cNvCxnSpPr>
            <p:nvPr/>
          </p:nvCxnSpPr>
          <p:spPr>
            <a:xfrm>
              <a:off x="5270160" y="3009190"/>
              <a:ext cx="2179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072EEF9-375B-4C0B-91A2-00F7C01D5317}"/>
                </a:ext>
              </a:extLst>
            </p:cNvPr>
            <p:cNvSpPr txBox="1"/>
            <p:nvPr/>
          </p:nvSpPr>
          <p:spPr>
            <a:xfrm>
              <a:off x="1325615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C39CFC21-FD4F-4790-AD83-D047EB59C007}"/>
                </a:ext>
              </a:extLst>
            </p:cNvPr>
            <p:cNvCxnSpPr>
              <a:cxnSpLocks/>
              <a:stCxn id="117" idx="0"/>
            </p:cNvCxnSpPr>
            <p:nvPr/>
          </p:nvCxnSpPr>
          <p:spPr>
            <a:xfrm flipV="1">
              <a:off x="2114524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F50C9F7B-5461-406F-ACBB-C2E0250C5C17}"/>
                </a:ext>
              </a:extLst>
            </p:cNvPr>
            <p:cNvSpPr txBox="1"/>
            <p:nvPr/>
          </p:nvSpPr>
          <p:spPr>
            <a:xfrm>
              <a:off x="2903433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4B7CBD15-4E9A-4F8D-987C-B6F4C5928FC1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V="1">
              <a:off x="3692342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D96FB13D-EBE1-46F9-A49A-FCCC7F49E45A}"/>
                </a:ext>
              </a:extLst>
            </p:cNvPr>
            <p:cNvCxnSpPr>
              <a:cxnSpLocks/>
            </p:cNvCxnSpPr>
            <p:nvPr/>
          </p:nvCxnSpPr>
          <p:spPr>
            <a:xfrm>
              <a:off x="2903433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1B429CCD-470C-4354-A72A-BF93CC78CFEE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2" y="3009190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C7212E76-4756-472B-AE1E-5C17D75D82AC}"/>
                </a:ext>
              </a:extLst>
            </p:cNvPr>
            <p:cNvCxnSpPr>
              <a:cxnSpLocks/>
            </p:cNvCxnSpPr>
            <p:nvPr/>
          </p:nvCxnSpPr>
          <p:spPr>
            <a:xfrm>
              <a:off x="4481251" y="3915317"/>
              <a:ext cx="78890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4F99050C-D5A8-49C4-9738-5385502E7344}"/>
                </a:ext>
              </a:extLst>
            </p:cNvPr>
            <p:cNvSpPr txBox="1"/>
            <p:nvPr/>
          </p:nvSpPr>
          <p:spPr>
            <a:xfrm>
              <a:off x="2289285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023B3EF3-C439-4E78-81B0-9AB81D7DA1F0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24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7DB2A463-AD1A-4C58-8FBA-5B0C5C7F64DE}"/>
                </a:ext>
              </a:extLst>
            </p:cNvPr>
            <p:cNvSpPr txBox="1"/>
            <p:nvPr/>
          </p:nvSpPr>
          <p:spPr>
            <a:xfrm>
              <a:off x="4481250" y="4175113"/>
              <a:ext cx="1577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CCR1 = CNT</a:t>
              </a:r>
            </a:p>
            <a:p>
              <a:pPr algn="ctr"/>
              <a:r>
                <a:rPr lang="en-US" altLang="zh-CN"/>
                <a:t>CNT = 0</a:t>
              </a:r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DC0FC48E-EA3F-463D-BE0D-6C00B4C54BC7}"/>
                </a:ext>
              </a:extLst>
            </p:cNvPr>
            <p:cNvCxnSpPr>
              <a:cxnSpLocks/>
              <a:stCxn id="126" idx="0"/>
            </p:cNvCxnSpPr>
            <p:nvPr/>
          </p:nvCxnSpPr>
          <p:spPr>
            <a:xfrm flipV="1">
              <a:off x="5270159" y="2610895"/>
              <a:ext cx="0" cy="156421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6502F905-E1C6-4C1D-9DA8-2C15A158FFC0}"/>
                </a:ext>
              </a:extLst>
            </p:cNvPr>
            <p:cNvSpPr txBox="1"/>
            <p:nvPr/>
          </p:nvSpPr>
          <p:spPr>
            <a:xfrm>
              <a:off x="3867102" y="2413355"/>
              <a:ext cx="122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CNT ++</a:t>
              </a: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CC4933D8-68F9-414E-96A1-B2FBBA81DF79}"/>
                </a:ext>
              </a:extLst>
            </p:cNvPr>
            <p:cNvCxnSpPr>
              <a:cxnSpLocks/>
            </p:cNvCxnSpPr>
            <p:nvPr/>
          </p:nvCxnSpPr>
          <p:spPr>
            <a:xfrm>
              <a:off x="3692341" y="2735076"/>
              <a:ext cx="15778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62BB63D5-80D8-4EBE-A334-886714C57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3433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FC70D317-4331-4164-9F8E-5E356EC0A592}"/>
                </a:ext>
              </a:extLst>
            </p:cNvPr>
            <p:cNvSpPr txBox="1"/>
            <p:nvPr/>
          </p:nvSpPr>
          <p:spPr>
            <a:xfrm>
              <a:off x="2114523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7DFB827D-739D-488B-B41A-D1D7B4C9E6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6965" y="2887987"/>
              <a:ext cx="7354" cy="193345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C7688592-C3B0-426B-8478-4A8FB9CF1209}"/>
                </a:ext>
              </a:extLst>
            </p:cNvPr>
            <p:cNvSpPr txBox="1"/>
            <p:nvPr/>
          </p:nvSpPr>
          <p:spPr>
            <a:xfrm>
              <a:off x="3688055" y="4842552"/>
              <a:ext cx="1577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CCR2 = CNT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72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片上资源</a:t>
            </a:r>
            <a:r>
              <a:rPr lang="en-US" altLang="zh-CN" sz="32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</a:rPr>
              <a:t>外设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91673"/>
              </p:ext>
            </p:extLst>
          </p:nvPr>
        </p:nvGraphicFramePr>
        <p:xfrm>
          <a:off x="1169115" y="1041638"/>
          <a:ext cx="10080000" cy="53639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259224108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92259567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920749495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14093513"/>
                    </a:ext>
                  </a:extLst>
                </a:gridCol>
              </a:tblGrid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英文缩写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名称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87029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NVIC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嵌套向量中断控制器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CAN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CAN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78185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SysTick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系统滴答定时器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36668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RCC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复位和时钟控制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RTC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实时时钟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1621978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GPIO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通用</a:t>
                      </a:r>
                      <a:r>
                        <a:rPr lang="en-US" altLang="zh-CN" sz="2000" dirty="0"/>
                        <a:t>IO</a:t>
                      </a:r>
                      <a:r>
                        <a:rPr lang="zh-CN" altLang="en-US" sz="2000" dirty="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CRC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CRC</a:t>
                      </a:r>
                      <a:r>
                        <a:rPr lang="zh-CN" altLang="en-US" sz="2000" dirty="0"/>
                        <a:t>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516054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AFIO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复用</a:t>
                      </a:r>
                      <a:r>
                        <a:rPr lang="en-US" altLang="zh-CN" sz="2000" dirty="0"/>
                        <a:t>IO</a:t>
                      </a:r>
                      <a:r>
                        <a:rPr lang="zh-CN" altLang="en-US" sz="2000" dirty="0"/>
                        <a:t>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PWR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电源控制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59143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EXTI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外部中断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BKP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备份寄存器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39070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TIM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定时器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IWDG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独立看门狗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28233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ADC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模数转换器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WWDG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窗口看门狗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117542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DMA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直接内存访问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DAC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数模转换器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29801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USART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同步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异步串口通信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SDIO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SD</a:t>
                      </a:r>
                      <a:r>
                        <a:rPr lang="zh-CN" altLang="en-US" sz="2000" dirty="0"/>
                        <a:t>卡接口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282911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I2C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I2C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FSMC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可变静态存储控制器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517499"/>
                  </a:ext>
                </a:extLst>
              </a:tr>
              <a:tr h="412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SPI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SPI</a:t>
                      </a:r>
                      <a:r>
                        <a:rPr lang="zh-CN" altLang="en-US" sz="2000" dirty="0"/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 OTG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r>
                        <a:rPr lang="zh-CN" altLang="en-US" sz="2000" dirty="0"/>
                        <a:t>主机接口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30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6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Encoder Interface </a:t>
            </a:r>
            <a:r>
              <a:rPr lang="zh-CN" altLang="en-US" sz="2800"/>
              <a:t>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编码器接口可接收增量（正交）编码器的信号，根据编码器旋转产生的正交信号脉冲，自动控制</a:t>
            </a:r>
            <a:r>
              <a:rPr lang="en-US" altLang="zh-CN" sz="2800"/>
              <a:t>CNT</a:t>
            </a:r>
            <a:r>
              <a:rPr lang="zh-CN" altLang="en-US" sz="2800"/>
              <a:t>自增或自减，从而指示编码器的位置、旋转方向和旋转速度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每个高级定时器和通用定时器都拥有</a:t>
            </a:r>
            <a:r>
              <a:rPr lang="en-US" altLang="zh-CN" sz="2800"/>
              <a:t>1</a:t>
            </a:r>
            <a:r>
              <a:rPr lang="zh-CN" altLang="en-US" sz="2800"/>
              <a:t>个编码器接口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两个输入引脚借用了输入捕获的通道</a:t>
            </a:r>
            <a:r>
              <a:rPr lang="en-US" altLang="zh-CN" sz="2800"/>
              <a:t>1</a:t>
            </a:r>
            <a:r>
              <a:rPr lang="zh-CN" altLang="en-US" sz="2800"/>
              <a:t>和通道</a:t>
            </a:r>
            <a:r>
              <a:rPr lang="en-US" altLang="zh-CN" sz="28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2424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正交编码器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FD78E89-8DAE-49FA-A26D-3EB2C2DA72E0}"/>
              </a:ext>
            </a:extLst>
          </p:cNvPr>
          <p:cNvGrpSpPr/>
          <p:nvPr/>
        </p:nvGrpSpPr>
        <p:grpSpPr>
          <a:xfrm>
            <a:off x="3115750" y="1870104"/>
            <a:ext cx="4092269" cy="1076273"/>
            <a:chOff x="1696079" y="2144217"/>
            <a:chExt cx="4092269" cy="1076273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DFB41FA-3C66-4646-9C79-9A207BFBA92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00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3B3DEFD-44FD-4ECD-96B7-4DDA19ACB8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214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3A6839E-B614-4548-904F-3533B653C040}"/>
                </a:ext>
              </a:extLst>
            </p:cNvPr>
            <p:cNvCxnSpPr>
              <a:cxnSpLocks/>
            </p:cNvCxnSpPr>
            <p:nvPr/>
          </p:nvCxnSpPr>
          <p:spPr>
            <a:xfrm>
              <a:off x="2557284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91D17C9-753F-4484-BC5B-8ACBA18BC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7179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FE6D370-CC95-4A4C-A15D-74B5F1F8B6D7}"/>
                </a:ext>
              </a:extLst>
            </p:cNvPr>
            <p:cNvCxnSpPr>
              <a:cxnSpLocks/>
            </p:cNvCxnSpPr>
            <p:nvPr/>
          </p:nvCxnSpPr>
          <p:spPr>
            <a:xfrm>
              <a:off x="2987569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9A06F98-8467-4985-9A49-B0983DD73B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271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C236FAB-CD68-4D12-B699-7D635ED5D484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5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0BAD0CC-57D3-47BC-837F-5FF48B08108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32995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FE1D595-567F-4281-A640-2394077E28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37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B69E41B-08B2-4895-9C99-E167EEDA3B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185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1B0AD35-5F43-4464-9838-04A4FA7A6944}"/>
                </a:ext>
              </a:extLst>
            </p:cNvPr>
            <p:cNvCxnSpPr>
              <a:cxnSpLocks/>
            </p:cNvCxnSpPr>
            <p:nvPr/>
          </p:nvCxnSpPr>
          <p:spPr>
            <a:xfrm>
              <a:off x="1696714" y="2575622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3445861-1463-4364-B761-4EA7806E4C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279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3127C56-A1D4-4836-B810-65A10CDEBBA7}"/>
                </a:ext>
              </a:extLst>
            </p:cNvPr>
            <p:cNvCxnSpPr>
              <a:cxnSpLocks/>
            </p:cNvCxnSpPr>
            <p:nvPr/>
          </p:nvCxnSpPr>
          <p:spPr>
            <a:xfrm>
              <a:off x="4278421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FAEC900-A7F3-4B8E-A0E9-6791163268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3563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85D80AA-9C2A-43F6-8DE8-58F1F60414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0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6DD4C4D-2331-4954-A5F2-26D3C3546E17}"/>
                </a:ext>
              </a:extLst>
            </p:cNvPr>
            <p:cNvCxnSpPr>
              <a:cxnSpLocks/>
            </p:cNvCxnSpPr>
            <p:nvPr/>
          </p:nvCxnSpPr>
          <p:spPr>
            <a:xfrm>
              <a:off x="234607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57F6B1C-E316-42B1-B8DC-31861377F3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6121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83A9109-C65A-416D-91C9-3FA0F57EFBB3}"/>
                </a:ext>
              </a:extLst>
            </p:cNvPr>
            <p:cNvCxnSpPr>
              <a:cxnSpLocks/>
            </p:cNvCxnSpPr>
            <p:nvPr/>
          </p:nvCxnSpPr>
          <p:spPr>
            <a:xfrm>
              <a:off x="2776359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60C6F4E-D0AC-4897-A15D-4233461A2C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9086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DB4D4A3-C808-48DC-851F-0D1F6BCBD4B3}"/>
                </a:ext>
              </a:extLst>
            </p:cNvPr>
            <p:cNvCxnSpPr>
              <a:cxnSpLocks/>
            </p:cNvCxnSpPr>
            <p:nvPr/>
          </p:nvCxnSpPr>
          <p:spPr>
            <a:xfrm>
              <a:off x="3206644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2BB3B4D-FFB3-40BF-82E3-4080EAF6C67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21786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9C669B1-F724-447B-AFBF-E4531733AFFC}"/>
                </a:ext>
              </a:extLst>
            </p:cNvPr>
            <p:cNvCxnSpPr>
              <a:cxnSpLocks/>
            </p:cNvCxnSpPr>
            <p:nvPr/>
          </p:nvCxnSpPr>
          <p:spPr>
            <a:xfrm>
              <a:off x="3636928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60186C4-983A-4560-9A08-4BD483C85EE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52070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19108A8-5182-4126-A49D-7C34CF142BF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212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25FC70B-16C8-4F6E-83BD-910B9F5E3D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3093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123AE2C-B7BC-42BF-9DE4-2971D1EE16D3}"/>
                </a:ext>
              </a:extLst>
            </p:cNvPr>
            <p:cNvCxnSpPr>
              <a:cxnSpLocks/>
            </p:cNvCxnSpPr>
            <p:nvPr/>
          </p:nvCxnSpPr>
          <p:spPr>
            <a:xfrm>
              <a:off x="1696079" y="3218812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7FD9704-BF07-4C6E-81CC-952E1221D3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82354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790825F-1004-43D2-8B8E-69B416D636D3}"/>
                </a:ext>
              </a:extLst>
            </p:cNvPr>
            <p:cNvCxnSpPr>
              <a:cxnSpLocks/>
            </p:cNvCxnSpPr>
            <p:nvPr/>
          </p:nvCxnSpPr>
          <p:spPr>
            <a:xfrm>
              <a:off x="4497496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337B102-B70B-42E4-99B9-323ED0A2DE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12638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E433E07-7E5F-4E58-B6B3-99E45943A70E}"/>
                </a:ext>
              </a:extLst>
            </p:cNvPr>
            <p:cNvCxnSpPr>
              <a:cxnSpLocks/>
            </p:cNvCxnSpPr>
            <p:nvPr/>
          </p:nvCxnSpPr>
          <p:spPr>
            <a:xfrm>
              <a:off x="492778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E9201E7-7EE3-4F2A-8C1E-2E37DF5EFE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2384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11AB93DB-C250-48C2-974B-9EB7A34EA294}"/>
                </a:ext>
              </a:extLst>
            </p:cNvPr>
            <p:cNvCxnSpPr>
              <a:cxnSpLocks/>
            </p:cNvCxnSpPr>
            <p:nvPr/>
          </p:nvCxnSpPr>
          <p:spPr>
            <a:xfrm>
              <a:off x="5142922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17A7AA0-EF0F-4A62-8FBB-EA45217093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42921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E278DB46-B38C-45CD-9BCE-E8513C77FD5E}"/>
                </a:ext>
              </a:extLst>
            </p:cNvPr>
            <p:cNvCxnSpPr>
              <a:cxnSpLocks/>
            </p:cNvCxnSpPr>
            <p:nvPr/>
          </p:nvCxnSpPr>
          <p:spPr>
            <a:xfrm>
              <a:off x="535806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701AA908-74E4-4DF0-8FA7-BC2311A6D194}"/>
              </a:ext>
            </a:extLst>
          </p:cNvPr>
          <p:cNvSpPr txBox="1"/>
          <p:nvPr/>
        </p:nvSpPr>
        <p:spPr>
          <a:xfrm>
            <a:off x="2092597" y="180564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71D11D1-5A52-483C-8125-C540ADD4F4C9}"/>
              </a:ext>
            </a:extLst>
          </p:cNvPr>
          <p:cNvSpPr txBox="1"/>
          <p:nvPr/>
        </p:nvSpPr>
        <p:spPr>
          <a:xfrm>
            <a:off x="2092597" y="244939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252E9AB-7794-4055-8464-12B23F6E6A4C}"/>
              </a:ext>
            </a:extLst>
          </p:cNvPr>
          <p:cNvSpPr txBox="1"/>
          <p:nvPr/>
        </p:nvSpPr>
        <p:spPr>
          <a:xfrm>
            <a:off x="1149434" y="212752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正转</a:t>
            </a:r>
            <a:endParaRPr lang="en-US" altLang="zh-CN" sz="240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5A052BB-B529-408A-9593-D95EB640F296}"/>
              </a:ext>
            </a:extLst>
          </p:cNvPr>
          <p:cNvGrpSpPr/>
          <p:nvPr/>
        </p:nvGrpSpPr>
        <p:grpSpPr>
          <a:xfrm>
            <a:off x="3112452" y="4259814"/>
            <a:ext cx="4096202" cy="1076832"/>
            <a:chOff x="1692781" y="2144217"/>
            <a:chExt cx="4096202" cy="1076832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8D6E66B9-F252-4E64-BD9B-6820881F5BAF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25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DC6D080-6ABB-41D9-A2FB-C203043C2BC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58267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1B3535A-B414-49A7-B5FC-2B24F14C9D5D}"/>
                </a:ext>
              </a:extLst>
            </p:cNvPr>
            <p:cNvCxnSpPr>
              <a:cxnSpLocks/>
            </p:cNvCxnSpPr>
            <p:nvPr/>
          </p:nvCxnSpPr>
          <p:spPr>
            <a:xfrm>
              <a:off x="2773409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603CD542-797B-45A4-BCD0-A08DEC178FF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8791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78D1AF2-B19D-42C4-B3A4-C1D8AC0CE389}"/>
                </a:ext>
              </a:extLst>
            </p:cNvPr>
            <p:cNvCxnSpPr>
              <a:cxnSpLocks/>
            </p:cNvCxnSpPr>
            <p:nvPr/>
          </p:nvCxnSpPr>
          <p:spPr>
            <a:xfrm>
              <a:off x="3203694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1A7AEE1C-BD4A-4CD2-988D-1DAD6DB794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18836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55B579FB-748C-49AC-89A2-4772EDB252F4}"/>
                </a:ext>
              </a:extLst>
            </p:cNvPr>
            <p:cNvCxnSpPr>
              <a:cxnSpLocks/>
            </p:cNvCxnSpPr>
            <p:nvPr/>
          </p:nvCxnSpPr>
          <p:spPr>
            <a:xfrm>
              <a:off x="3633978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895566F-B18A-4CD2-8153-844698978D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49120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950F6FA-2CF7-4342-A330-7BF8F6F9EBE6}"/>
                </a:ext>
              </a:extLst>
            </p:cNvPr>
            <p:cNvCxnSpPr>
              <a:cxnSpLocks/>
            </p:cNvCxnSpPr>
            <p:nvPr/>
          </p:nvCxnSpPr>
          <p:spPr>
            <a:xfrm>
              <a:off x="4064262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09B5A5C-AD7C-45A8-ACB7-C683473977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27982" y="2359360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7FE31FD4-9366-45D9-BCFA-57B3CA84F52C}"/>
                </a:ext>
              </a:extLst>
            </p:cNvPr>
            <p:cNvCxnSpPr>
              <a:cxnSpLocks/>
            </p:cNvCxnSpPr>
            <p:nvPr/>
          </p:nvCxnSpPr>
          <p:spPr>
            <a:xfrm>
              <a:off x="5355113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BF3558C0-DE26-4909-AFB1-983784F06C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79404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22CC999-49C4-4485-9288-8B49D2AEC045}"/>
                </a:ext>
              </a:extLst>
            </p:cNvPr>
            <p:cNvCxnSpPr>
              <a:cxnSpLocks/>
            </p:cNvCxnSpPr>
            <p:nvPr/>
          </p:nvCxnSpPr>
          <p:spPr>
            <a:xfrm>
              <a:off x="4494546" y="2574503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D96E4181-5D7B-4E8F-944F-19FC39F233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09688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8B5AB03E-EDD0-4012-BB6C-CEC1F6B3D258}"/>
                </a:ext>
              </a:extLst>
            </p:cNvPr>
            <p:cNvCxnSpPr>
              <a:cxnSpLocks/>
            </p:cNvCxnSpPr>
            <p:nvPr/>
          </p:nvCxnSpPr>
          <p:spPr>
            <a:xfrm>
              <a:off x="4924830" y="2144217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F5E963A-C3DB-41C9-9601-81038A014993}"/>
                </a:ext>
              </a:extLst>
            </p:cNvPr>
            <p:cNvCxnSpPr>
              <a:cxnSpLocks/>
            </p:cNvCxnSpPr>
            <p:nvPr/>
          </p:nvCxnSpPr>
          <p:spPr>
            <a:xfrm>
              <a:off x="2127000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96509036-E6AF-4193-9CFA-BA9D0910DE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2142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AF07176-D429-4260-A396-E67454E6E3CC}"/>
                </a:ext>
              </a:extLst>
            </p:cNvPr>
            <p:cNvCxnSpPr>
              <a:cxnSpLocks/>
            </p:cNvCxnSpPr>
            <p:nvPr/>
          </p:nvCxnSpPr>
          <p:spPr>
            <a:xfrm>
              <a:off x="2557284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60F826A5-BBB1-496C-864E-C0D055EF77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7179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CB1BD73C-0EE3-4756-A09F-45DFFB5E7D89}"/>
                </a:ext>
              </a:extLst>
            </p:cNvPr>
            <p:cNvCxnSpPr>
              <a:cxnSpLocks/>
            </p:cNvCxnSpPr>
            <p:nvPr/>
          </p:nvCxnSpPr>
          <p:spPr>
            <a:xfrm>
              <a:off x="2987569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EC0B3D77-7B20-458D-962A-E4C8E1941F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02711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DE55477-12C6-4F12-A2E0-6F6D5F9CD2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7853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0FCF4E3-2A56-46C0-9AE2-EDEE3E6EE13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32995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31E9D52-AEB6-4DDB-B3ED-ED01C196F3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8137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0EEF1E6-B55C-4FBC-B1FB-3FFB8A475A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11857" y="3004228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1D89227-A4CC-42E9-A671-84A5A7BDB82D}"/>
                </a:ext>
              </a:extLst>
            </p:cNvPr>
            <p:cNvCxnSpPr>
              <a:cxnSpLocks/>
            </p:cNvCxnSpPr>
            <p:nvPr/>
          </p:nvCxnSpPr>
          <p:spPr>
            <a:xfrm>
              <a:off x="5138988" y="3219371"/>
              <a:ext cx="649995" cy="16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176D1CB2-17C6-4591-B422-94C666CEFC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63279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66BAC4C-453A-4DD5-806B-D850DD2DE0A4}"/>
                </a:ext>
              </a:extLst>
            </p:cNvPr>
            <p:cNvCxnSpPr>
              <a:cxnSpLocks/>
            </p:cNvCxnSpPr>
            <p:nvPr/>
          </p:nvCxnSpPr>
          <p:spPr>
            <a:xfrm>
              <a:off x="427842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5F00095A-5EB9-45D4-B08E-71976732DD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93563" y="3004229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C1FD5AD-8221-4634-A874-69FBB658FA2F}"/>
                </a:ext>
              </a:extLst>
            </p:cNvPr>
            <p:cNvCxnSpPr>
              <a:cxnSpLocks/>
            </p:cNvCxnSpPr>
            <p:nvPr/>
          </p:nvCxnSpPr>
          <p:spPr>
            <a:xfrm>
              <a:off x="4708705" y="2789085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C5E193DE-7700-4BED-8300-A03C60359B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39971" y="2359361"/>
              <a:ext cx="430285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A78954A2-1709-4D91-A904-8A108F05F051}"/>
                </a:ext>
              </a:extLst>
            </p:cNvPr>
            <p:cNvCxnSpPr>
              <a:cxnSpLocks/>
            </p:cNvCxnSpPr>
            <p:nvPr/>
          </p:nvCxnSpPr>
          <p:spPr>
            <a:xfrm>
              <a:off x="1697697" y="2574503"/>
              <a:ext cx="64542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1B638DD-0C67-4E35-96B7-D00BF7CF3A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23846" y="3004230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837E03F0-9527-4859-9259-64488EF32C9A}"/>
                </a:ext>
              </a:extLst>
            </p:cNvPr>
            <p:cNvCxnSpPr>
              <a:cxnSpLocks/>
            </p:cNvCxnSpPr>
            <p:nvPr/>
          </p:nvCxnSpPr>
          <p:spPr>
            <a:xfrm>
              <a:off x="1692781" y="3219371"/>
              <a:ext cx="43028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E8CA98E4-1936-4B8B-98EE-35B62F76B5A3}"/>
              </a:ext>
            </a:extLst>
          </p:cNvPr>
          <p:cNvSpPr txBox="1"/>
          <p:nvPr/>
        </p:nvSpPr>
        <p:spPr>
          <a:xfrm>
            <a:off x="2092597" y="4195357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9123EC5-AA1F-4533-8EFA-DA238B072E00}"/>
              </a:ext>
            </a:extLst>
          </p:cNvPr>
          <p:cNvSpPr txBox="1"/>
          <p:nvPr/>
        </p:nvSpPr>
        <p:spPr>
          <a:xfrm>
            <a:off x="2092597" y="4839106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B</a:t>
            </a:r>
            <a:r>
              <a:rPr lang="zh-CN" altLang="en-US" sz="2400"/>
              <a:t>相</a:t>
            </a:r>
            <a:endParaRPr lang="en-US" altLang="zh-CN" sz="240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A0CD093-1E52-4179-B91B-3B26B1E67A67}"/>
              </a:ext>
            </a:extLst>
          </p:cNvPr>
          <p:cNvSpPr txBox="1"/>
          <p:nvPr/>
        </p:nvSpPr>
        <p:spPr>
          <a:xfrm>
            <a:off x="1149434" y="4517232"/>
            <a:ext cx="102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反转</a:t>
            </a:r>
            <a:endParaRPr lang="en-US" altLang="zh-CN" sz="2400"/>
          </a:p>
        </p:txBody>
      </p:sp>
      <p:graphicFrame>
        <p:nvGraphicFramePr>
          <p:cNvPr id="108" name="表格 108">
            <a:extLst>
              <a:ext uri="{FF2B5EF4-FFF2-40B4-BE49-F238E27FC236}">
                <a16:creationId xmlns:a16="http://schemas.microsoft.com/office/drawing/2014/main" id="{20880C3E-7D0D-4F3F-878C-62C016DF9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122114"/>
              </p:ext>
            </p:extLst>
          </p:nvPr>
        </p:nvGraphicFramePr>
        <p:xfrm>
          <a:off x="8279794" y="143125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>
                  <a:extLst>
                    <a:ext uri="{9D8B030D-6E8A-4147-A177-3AD203B41FA5}">
                      <a16:colId xmlns:a16="http://schemas.microsoft.com/office/drawing/2014/main" val="1923388060"/>
                    </a:ext>
                  </a:extLst>
                </a:gridCol>
                <a:gridCol w="1648175">
                  <a:extLst>
                    <a:ext uri="{9D8B030D-6E8A-4147-A177-3AD203B41FA5}">
                      <a16:colId xmlns:a16="http://schemas.microsoft.com/office/drawing/2014/main" val="52623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1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2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95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87672"/>
                  </a:ext>
                </a:extLst>
              </a:tr>
            </a:tbl>
          </a:graphicData>
        </a:graphic>
      </p:graphicFrame>
      <p:graphicFrame>
        <p:nvGraphicFramePr>
          <p:cNvPr id="111" name="表格 108">
            <a:extLst>
              <a:ext uri="{FF2B5EF4-FFF2-40B4-BE49-F238E27FC236}">
                <a16:creationId xmlns:a16="http://schemas.microsoft.com/office/drawing/2014/main" id="{C3C9BFE4-13B0-4B7C-841C-EE3912240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41671"/>
              </p:ext>
            </p:extLst>
          </p:nvPr>
        </p:nvGraphicFramePr>
        <p:xfrm>
          <a:off x="8279794" y="3820964"/>
          <a:ext cx="2618346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171">
                  <a:extLst>
                    <a:ext uri="{9D8B030D-6E8A-4147-A177-3AD203B41FA5}">
                      <a16:colId xmlns:a16="http://schemas.microsoft.com/office/drawing/2014/main" val="1923388060"/>
                    </a:ext>
                  </a:extLst>
                </a:gridCol>
                <a:gridCol w="1648175">
                  <a:extLst>
                    <a:ext uri="{9D8B030D-6E8A-4147-A177-3AD203B41FA5}">
                      <a16:colId xmlns:a16="http://schemas.microsoft.com/office/drawing/2014/main" val="52623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边沿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另一相状态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2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51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2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相低电平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95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B</a:t>
                      </a:r>
                      <a:r>
                        <a:rPr lang="zh-CN" altLang="en-US"/>
                        <a:t>相↓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</a:t>
                      </a:r>
                      <a:r>
                        <a:rPr lang="zh-CN" altLang="en-US"/>
                        <a:t>相高电平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87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0144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编码器接口</a:t>
            </a:r>
            <a:r>
              <a:rPr lang="zh-CN" altLang="en-US" sz="3200">
                <a:latin typeface="等线" panose="02010600030101010101" pitchFamily="2" charset="-122"/>
              </a:rPr>
              <a:t>基本结构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C0E992-3DA9-4510-A6E8-2E9E66EEE13D}"/>
              </a:ext>
            </a:extLst>
          </p:cNvPr>
          <p:cNvSpPr/>
          <p:nvPr/>
        </p:nvSpPr>
        <p:spPr>
          <a:xfrm>
            <a:off x="524933" y="1185344"/>
            <a:ext cx="11142133" cy="49783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61B1431-F0F4-4A6F-B950-36F01BCB35E9}"/>
              </a:ext>
            </a:extLst>
          </p:cNvPr>
          <p:cNvSpPr/>
          <p:nvPr/>
        </p:nvSpPr>
        <p:spPr>
          <a:xfrm>
            <a:off x="2519349" y="5098958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7000C-6CBE-47FF-BCD8-FA50E158FF93}"/>
              </a:ext>
            </a:extLst>
          </p:cNvPr>
          <p:cNvSpPr/>
          <p:nvPr/>
        </p:nvSpPr>
        <p:spPr>
          <a:xfrm>
            <a:off x="7314019" y="1541260"/>
            <a:ext cx="4049204" cy="2394708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    时基单元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4638C1-1EDE-4218-8CC9-408395168595}"/>
              </a:ext>
            </a:extLst>
          </p:cNvPr>
          <p:cNvSpPr/>
          <p:nvPr/>
        </p:nvSpPr>
        <p:spPr>
          <a:xfrm>
            <a:off x="9504931" y="1908437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ARR</a:t>
            </a:r>
          </a:p>
          <a:p>
            <a:pPr algn="ctr"/>
            <a:r>
              <a:rPr lang="zh-CN" altLang="en-US"/>
              <a:t>自动重装器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E424B-FCD7-4318-BD26-33068497B610}"/>
              </a:ext>
            </a:extLst>
          </p:cNvPr>
          <p:cNvSpPr/>
          <p:nvPr/>
        </p:nvSpPr>
        <p:spPr>
          <a:xfrm>
            <a:off x="9504929" y="3057641"/>
            <a:ext cx="1476274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CNT</a:t>
            </a:r>
          </a:p>
          <a:p>
            <a:pPr algn="ctr"/>
            <a:r>
              <a:rPr lang="zh-CN" altLang="en-US"/>
              <a:t>计数器</a:t>
            </a:r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C621D2-275F-44F1-AADC-9F0B70F4CC02}"/>
              </a:ext>
            </a:extLst>
          </p:cNvPr>
          <p:cNvSpPr/>
          <p:nvPr/>
        </p:nvSpPr>
        <p:spPr>
          <a:xfrm>
            <a:off x="7675882" y="3057642"/>
            <a:ext cx="1476273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PSC</a:t>
            </a:r>
          </a:p>
          <a:p>
            <a:pPr algn="ctr"/>
            <a:r>
              <a:rPr lang="zh-CN" altLang="en-US"/>
              <a:t>预分频器</a:t>
            </a:r>
            <a:endParaRPr lang="en-US" altLang="zh-CN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FAAC806-9559-4381-9E04-D576EE1410FC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 flipV="1">
            <a:off x="6935836" y="3395135"/>
            <a:ext cx="740046" cy="29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8ECD11-2350-43F9-9E50-B9E14BD3551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152155" y="3395134"/>
            <a:ext cx="352774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219C999-A2EA-4A3F-9D37-932B7E2DD289}"/>
              </a:ext>
            </a:extLst>
          </p:cNvPr>
          <p:cNvSpPr/>
          <p:nvPr/>
        </p:nvSpPr>
        <p:spPr>
          <a:xfrm>
            <a:off x="2519349" y="4124639"/>
            <a:ext cx="8843875" cy="857992"/>
          </a:xfrm>
          <a:prstGeom prst="rect">
            <a:avLst/>
          </a:prstGeom>
          <a:solidFill>
            <a:srgbClr val="FF3FF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/>
          </a:p>
        </p:txBody>
      </p:sp>
      <p:sp>
        <p:nvSpPr>
          <p:cNvPr id="29" name="箭头: 上下 28">
            <a:extLst>
              <a:ext uri="{FF2B5EF4-FFF2-40B4-BE49-F238E27FC236}">
                <a16:creationId xmlns:a16="http://schemas.microsoft.com/office/drawing/2014/main" id="{87C643B8-F9B4-45F1-BD36-D4923693BC58}"/>
              </a:ext>
            </a:extLst>
          </p:cNvPr>
          <p:cNvSpPr/>
          <p:nvPr/>
        </p:nvSpPr>
        <p:spPr>
          <a:xfrm>
            <a:off x="10099911" y="2583422"/>
            <a:ext cx="308674" cy="474219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AD4AA83-1098-4CBF-A9CB-AFE346E2D43D}"/>
              </a:ext>
            </a:extLst>
          </p:cNvPr>
          <p:cNvSpPr/>
          <p:nvPr/>
        </p:nvSpPr>
        <p:spPr>
          <a:xfrm>
            <a:off x="1171357" y="422725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CB71BB-3C99-4AE7-A572-329783ECA254}"/>
              </a:ext>
            </a:extLst>
          </p:cNvPr>
          <p:cNvSpPr/>
          <p:nvPr/>
        </p:nvSpPr>
        <p:spPr>
          <a:xfrm>
            <a:off x="5463379" y="3063503"/>
            <a:ext cx="1472457" cy="669124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编码器接口</a:t>
            </a:r>
            <a:endParaRPr lang="en-US" altLang="zh-CN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5081EFD-92B1-4EBA-9E02-F43F67ED3410}"/>
              </a:ext>
            </a:extLst>
          </p:cNvPr>
          <p:cNvSpPr/>
          <p:nvPr/>
        </p:nvSpPr>
        <p:spPr>
          <a:xfrm>
            <a:off x="2868870" y="422725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4B1747B-DB76-4CBD-B22C-B62383CEA6E1}"/>
              </a:ext>
            </a:extLst>
          </p:cNvPr>
          <p:cNvSpPr/>
          <p:nvPr/>
        </p:nvSpPr>
        <p:spPr>
          <a:xfrm>
            <a:off x="4454820" y="422725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15F78FE-969F-4231-A17D-B9FE353B12EE}"/>
              </a:ext>
            </a:extLst>
          </p:cNvPr>
          <p:cNvCxnSpPr>
            <a:cxnSpLocks/>
          </p:cNvCxnSpPr>
          <p:nvPr/>
        </p:nvCxnSpPr>
        <p:spPr>
          <a:xfrm>
            <a:off x="1949386" y="454772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ABD6FA-68CC-44D7-9062-1E0C984276B0}"/>
              </a:ext>
            </a:extLst>
          </p:cNvPr>
          <p:cNvCxnSpPr>
            <a:cxnSpLocks/>
          </p:cNvCxnSpPr>
          <p:nvPr/>
        </p:nvCxnSpPr>
        <p:spPr>
          <a:xfrm>
            <a:off x="3962528" y="454772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32C3AB83-6BF6-483E-8231-875D2AF82AD2}"/>
              </a:ext>
            </a:extLst>
          </p:cNvPr>
          <p:cNvCxnSpPr>
            <a:cxnSpLocks/>
          </p:cNvCxnSpPr>
          <p:nvPr/>
        </p:nvCxnSpPr>
        <p:spPr>
          <a:xfrm flipV="1">
            <a:off x="6049556" y="3726765"/>
            <a:ext cx="0" cy="8209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205">
            <a:extLst>
              <a:ext uri="{FF2B5EF4-FFF2-40B4-BE49-F238E27FC236}">
                <a16:creationId xmlns:a16="http://schemas.microsoft.com/office/drawing/2014/main" id="{E9707F40-7FED-4276-AF17-EC35AECACD67}"/>
              </a:ext>
            </a:extLst>
          </p:cNvPr>
          <p:cNvSpPr txBox="1"/>
          <p:nvPr/>
        </p:nvSpPr>
        <p:spPr>
          <a:xfrm>
            <a:off x="5093788" y="375419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TI1FP1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EC215E9-D6CF-4BF8-9880-D9DA9873B830}"/>
              </a:ext>
            </a:extLst>
          </p:cNvPr>
          <p:cNvCxnSpPr>
            <a:cxnSpLocks/>
          </p:cNvCxnSpPr>
          <p:nvPr/>
        </p:nvCxnSpPr>
        <p:spPr>
          <a:xfrm>
            <a:off x="5934957" y="5532753"/>
            <a:ext cx="40361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A9C9854C-F43D-4CFD-AB7F-A2DE43F0431D}"/>
              </a:ext>
            </a:extLst>
          </p:cNvPr>
          <p:cNvSpPr txBox="1"/>
          <p:nvPr/>
        </p:nvSpPr>
        <p:spPr>
          <a:xfrm>
            <a:off x="6406264" y="3755307"/>
            <a:ext cx="90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TI2FP2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A39223E-73C6-440F-86A2-2DCC7784C36D}"/>
              </a:ext>
            </a:extLst>
          </p:cNvPr>
          <p:cNvSpPr/>
          <p:nvPr/>
        </p:nvSpPr>
        <p:spPr>
          <a:xfrm>
            <a:off x="1171357" y="5209803"/>
            <a:ext cx="764952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6489CCC-FEBD-44A7-97D1-1176CCA7AAA2}"/>
              </a:ext>
            </a:extLst>
          </p:cNvPr>
          <p:cNvSpPr/>
          <p:nvPr/>
        </p:nvSpPr>
        <p:spPr>
          <a:xfrm>
            <a:off x="2868870" y="5209803"/>
            <a:ext cx="1080000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滤波器</a:t>
            </a:r>
            <a:endParaRPr lang="en-US" altLang="zh-CN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672FDDB-3B20-4318-9819-929F508DF0DA}"/>
              </a:ext>
            </a:extLst>
          </p:cNvPr>
          <p:cNvSpPr/>
          <p:nvPr/>
        </p:nvSpPr>
        <p:spPr>
          <a:xfrm>
            <a:off x="4454820" y="5209803"/>
            <a:ext cx="1472457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边沿检测</a:t>
            </a:r>
            <a:endParaRPr lang="en-US" altLang="zh-CN"/>
          </a:p>
          <a:p>
            <a:pPr algn="ctr"/>
            <a:r>
              <a:rPr lang="zh-CN" altLang="en-US"/>
              <a:t>极性选择</a:t>
            </a:r>
            <a:endParaRPr lang="en-US" altLang="zh-CN" dirty="0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432FAD4-2E24-47D7-853F-E698960948F8}"/>
              </a:ext>
            </a:extLst>
          </p:cNvPr>
          <p:cNvCxnSpPr>
            <a:cxnSpLocks/>
          </p:cNvCxnSpPr>
          <p:nvPr/>
        </p:nvCxnSpPr>
        <p:spPr>
          <a:xfrm>
            <a:off x="1949386" y="5530271"/>
            <a:ext cx="919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A3421D04-9A13-4159-AA1C-A4C231C2287F}"/>
              </a:ext>
            </a:extLst>
          </p:cNvPr>
          <p:cNvCxnSpPr>
            <a:cxnSpLocks/>
          </p:cNvCxnSpPr>
          <p:nvPr/>
        </p:nvCxnSpPr>
        <p:spPr>
          <a:xfrm>
            <a:off x="3962528" y="5530271"/>
            <a:ext cx="5065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DBB79261-D003-4234-8075-1DA8F3117C10}"/>
              </a:ext>
            </a:extLst>
          </p:cNvPr>
          <p:cNvCxnSpPr>
            <a:cxnSpLocks/>
          </p:cNvCxnSpPr>
          <p:nvPr/>
        </p:nvCxnSpPr>
        <p:spPr>
          <a:xfrm>
            <a:off x="5934957" y="4555974"/>
            <a:ext cx="1145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A2768A00-E833-44CD-A1C3-B4E7498A1307}"/>
              </a:ext>
            </a:extLst>
          </p:cNvPr>
          <p:cNvCxnSpPr>
            <a:cxnSpLocks/>
          </p:cNvCxnSpPr>
          <p:nvPr/>
        </p:nvCxnSpPr>
        <p:spPr>
          <a:xfrm flipV="1">
            <a:off x="6338570" y="3726765"/>
            <a:ext cx="0" cy="1801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173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工作模式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67F5FA-2E3F-4CA7-953F-07010C39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940215"/>
            <a:ext cx="9000000" cy="33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30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实例（均不反相）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1D7070-D87D-4D9E-81C2-1C5B538D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740373"/>
            <a:ext cx="7200000" cy="342295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51A79CC-94E3-483E-9E64-D9465DEAC38B}"/>
              </a:ext>
            </a:extLst>
          </p:cNvPr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1749D1D-FBF4-47E5-8B9F-C1A3313C8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06" b="62809"/>
            <a:stretch/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422D68-191F-4B7D-859C-43321F713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168" b="1933"/>
            <a:stretch/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816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</a:rPr>
              <a:t>实例（</a:t>
            </a:r>
            <a:r>
              <a:rPr lang="en-US" altLang="zh-CN" sz="3200">
                <a:latin typeface="等线" panose="02010600030101010101" pitchFamily="2" charset="-122"/>
              </a:rPr>
              <a:t>TI1</a:t>
            </a:r>
            <a:r>
              <a:rPr lang="zh-CN" altLang="en-US" sz="3200">
                <a:latin typeface="等线" panose="02010600030101010101" pitchFamily="2" charset="-122"/>
              </a:rPr>
              <a:t>反相）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D0384E6-2844-4C9C-9004-E031AD049509}"/>
              </a:ext>
            </a:extLst>
          </p:cNvPr>
          <p:cNvGrpSpPr/>
          <p:nvPr/>
        </p:nvGrpSpPr>
        <p:grpSpPr>
          <a:xfrm>
            <a:off x="2496001" y="1246174"/>
            <a:ext cx="7200000" cy="1272868"/>
            <a:chOff x="2496001" y="1246174"/>
            <a:chExt cx="7200000" cy="127286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5F47871-BBFB-4B6B-AE30-D4D656234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06" b="62809"/>
            <a:stretch/>
          </p:blipFill>
          <p:spPr>
            <a:xfrm>
              <a:off x="2496001" y="1246174"/>
              <a:ext cx="7200000" cy="74945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31417E5-BC18-43A1-83C6-130EFA756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168" b="1933"/>
            <a:stretch/>
          </p:blipFill>
          <p:spPr>
            <a:xfrm>
              <a:off x="2496001" y="1965264"/>
              <a:ext cx="7200000" cy="55377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24FD205-7E62-4E45-B25B-211356CC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40373"/>
            <a:ext cx="7200000" cy="34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9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（</a:t>
            </a:r>
            <a:r>
              <a:rPr lang="en-US" altLang="zh-CN" sz="2800"/>
              <a:t>Analog-Digital Converter</a:t>
            </a:r>
            <a:r>
              <a:rPr lang="zh-CN" altLang="en-US" sz="2800"/>
              <a:t>）模拟</a:t>
            </a:r>
            <a:r>
              <a:rPr lang="en-US" altLang="zh-CN" sz="2800"/>
              <a:t>-</a:t>
            </a:r>
            <a:r>
              <a:rPr lang="zh-CN" altLang="en-US" sz="2800"/>
              <a:t>数字转换器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可以将引脚上连续变化的模拟电压转换为内存中存储的数字变量，建立模拟电路到数字电路的桥梁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12</a:t>
            </a:r>
            <a:r>
              <a:rPr lang="zh-CN" altLang="en-US" sz="2800"/>
              <a:t>位逐次逼近型</a:t>
            </a:r>
            <a:r>
              <a:rPr lang="en-US" altLang="zh-CN" sz="2800"/>
              <a:t>ADC</a:t>
            </a:r>
            <a:r>
              <a:rPr lang="zh-CN" altLang="en-US" sz="2800"/>
              <a:t>，</a:t>
            </a:r>
            <a:r>
              <a:rPr lang="en-US" altLang="zh-CN" sz="2800"/>
              <a:t>1us</a:t>
            </a:r>
            <a:r>
              <a:rPr lang="zh-CN" altLang="en-US" sz="2800"/>
              <a:t>转换时间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输入电压范围：</a:t>
            </a:r>
            <a:r>
              <a:rPr lang="en-US" altLang="zh-CN" sz="2800"/>
              <a:t>0~3.3V</a:t>
            </a:r>
            <a:r>
              <a:rPr lang="zh-CN" altLang="en-US" sz="2800"/>
              <a:t>，转换结果范围：</a:t>
            </a:r>
            <a:r>
              <a:rPr lang="en-US" altLang="zh-CN" sz="2800"/>
              <a:t>0~4095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18</a:t>
            </a:r>
            <a:r>
              <a:rPr lang="zh-CN" altLang="en-US" sz="2800"/>
              <a:t>个输入通道，可测量</a:t>
            </a:r>
            <a:r>
              <a:rPr lang="en-US" altLang="zh-CN" sz="2800"/>
              <a:t>16</a:t>
            </a:r>
            <a:r>
              <a:rPr lang="zh-CN" altLang="en-US" sz="2800"/>
              <a:t>个外部和</a:t>
            </a:r>
            <a:r>
              <a:rPr lang="en-US" altLang="zh-CN" sz="2800"/>
              <a:t>2</a:t>
            </a:r>
            <a:r>
              <a:rPr lang="zh-CN" altLang="en-US" sz="2800"/>
              <a:t>个内部信号源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规则组和注入组两个转换单元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模拟看门狗自动监测输入电压范围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STM32F103C8T6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资源：</a:t>
            </a:r>
            <a:r>
              <a:rPr lang="en-US" altLang="zh-CN" sz="2800"/>
              <a:t>ADC1</a:t>
            </a:r>
            <a:r>
              <a:rPr lang="zh-CN" altLang="en-US" sz="2800"/>
              <a:t>、</a:t>
            </a:r>
            <a:r>
              <a:rPr lang="en-US" altLang="zh-CN" sz="2800"/>
              <a:t>ADC2</a:t>
            </a:r>
            <a:r>
              <a:rPr lang="zh-CN" altLang="en-US" sz="2800"/>
              <a:t>，</a:t>
            </a:r>
            <a:r>
              <a:rPr lang="en-US" altLang="zh-CN" sz="2800"/>
              <a:t>10</a:t>
            </a:r>
            <a:r>
              <a:rPr lang="zh-CN" altLang="en-US" sz="2800"/>
              <a:t>个外部输入通道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819022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/>
              <a:t>逐次逼近型</a:t>
            </a:r>
            <a:r>
              <a:rPr lang="en-US" altLang="zh-CN" sz="3200"/>
              <a:t>ADC</a:t>
            </a:r>
            <a:endParaRPr lang="zh-CN" altLang="en-US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7FA501-1179-473C-8E8D-803A02FA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3960"/>
          <a:stretch/>
        </p:blipFill>
        <p:spPr>
          <a:xfrm>
            <a:off x="2591889" y="1442197"/>
            <a:ext cx="7008222" cy="44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9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框图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0C8BBF-6367-4FBB-A112-9123366A4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36"/>
          <a:stretch/>
        </p:blipFill>
        <p:spPr>
          <a:xfrm>
            <a:off x="3963521" y="948268"/>
            <a:ext cx="4264957" cy="55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205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等线" panose="02010600030101010101" pitchFamily="2" charset="-122"/>
                <a:ea typeface="等线" panose="02010600030101010101" pitchFamily="2" charset="-122"/>
              </a:rPr>
              <a:t>ADC</a:t>
            </a: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基本结构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0C68A8-B80F-4E1D-B270-E3A20FBADCEE}"/>
              </a:ext>
            </a:extLst>
          </p:cNvPr>
          <p:cNvSpPr/>
          <p:nvPr/>
        </p:nvSpPr>
        <p:spPr>
          <a:xfrm>
            <a:off x="745066" y="1117601"/>
            <a:ext cx="10701867" cy="4978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2BB07A-6E9E-48BD-8371-8918890A6BE1}"/>
              </a:ext>
            </a:extLst>
          </p:cNvPr>
          <p:cNvSpPr/>
          <p:nvPr/>
        </p:nvSpPr>
        <p:spPr>
          <a:xfrm>
            <a:off x="10306738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NVIC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A38BBD-5C74-4146-934E-615523E0DA95}"/>
              </a:ext>
            </a:extLst>
          </p:cNvPr>
          <p:cNvSpPr/>
          <p:nvPr/>
        </p:nvSpPr>
        <p:spPr>
          <a:xfrm>
            <a:off x="3899236" y="3012680"/>
            <a:ext cx="1831944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转换器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A4213974-395C-45DD-B560-438983D08D57}"/>
              </a:ext>
            </a:extLst>
          </p:cNvPr>
          <p:cNvSpPr/>
          <p:nvPr/>
        </p:nvSpPr>
        <p:spPr>
          <a:xfrm rot="5400000">
            <a:off x="1855732" y="3508643"/>
            <a:ext cx="2183218" cy="507950"/>
          </a:xfrm>
          <a:prstGeom prst="trapezoid">
            <a:avLst/>
          </a:prstGeom>
          <a:solidFill>
            <a:srgbClr val="C1AD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E30403A-0E78-4B8D-A6D4-CB476150A65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201316" y="3630233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DF6647B-6AB4-4985-9B72-9FAF981BF1FD}"/>
              </a:ext>
            </a:extLst>
          </p:cNvPr>
          <p:cNvSpPr/>
          <p:nvPr/>
        </p:nvSpPr>
        <p:spPr>
          <a:xfrm>
            <a:off x="1173462" y="2684481"/>
            <a:ext cx="865761" cy="10323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GPIO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6020965-42BC-403F-9783-2933E1B21F09}"/>
              </a:ext>
            </a:extLst>
          </p:cNvPr>
          <p:cNvSpPr/>
          <p:nvPr/>
        </p:nvSpPr>
        <p:spPr>
          <a:xfrm>
            <a:off x="9212776" y="1378511"/>
            <a:ext cx="770796" cy="2060066"/>
          </a:xfrm>
          <a:prstGeom prst="rect">
            <a:avLst/>
          </a:prstGeom>
          <a:solidFill>
            <a:srgbClr val="009999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中断</a:t>
            </a:r>
            <a:endParaRPr lang="en-US" altLang="zh-CN"/>
          </a:p>
          <a:p>
            <a:pPr algn="ctr"/>
            <a:r>
              <a:rPr lang="zh-CN" altLang="en-US"/>
              <a:t>输出</a:t>
            </a:r>
            <a:endParaRPr lang="en-US" altLang="zh-CN"/>
          </a:p>
          <a:p>
            <a:pPr algn="ctr"/>
            <a:r>
              <a:rPr lang="zh-CN" altLang="en-US"/>
              <a:t>控制</a:t>
            </a:r>
            <a:endParaRPr lang="zh-CN" altLang="en-US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52E89EF-99CB-482C-9485-8E29F236BB12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9983572" y="2408544"/>
            <a:ext cx="323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7155193E-9698-40C5-BDFD-D71F966E9268}"/>
              </a:ext>
            </a:extLst>
          </p:cNvPr>
          <p:cNvSpPr/>
          <p:nvPr/>
        </p:nvSpPr>
        <p:spPr>
          <a:xfrm>
            <a:off x="6123861" y="1911783"/>
            <a:ext cx="2419100" cy="674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模拟看门狗</a:t>
            </a:r>
            <a:endParaRPr lang="en-US" altLang="zh-CN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91BE026-A7DA-4217-BE3F-5F350DE6F8B8}"/>
              </a:ext>
            </a:extLst>
          </p:cNvPr>
          <p:cNvSpPr/>
          <p:nvPr/>
        </p:nvSpPr>
        <p:spPr>
          <a:xfrm>
            <a:off x="4967460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RCC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0DDFB1-3789-4BBA-89BD-B02262E886C4}"/>
              </a:ext>
            </a:extLst>
          </p:cNvPr>
          <p:cNvSpPr/>
          <p:nvPr/>
        </p:nvSpPr>
        <p:spPr>
          <a:xfrm>
            <a:off x="3574846" y="5093282"/>
            <a:ext cx="1156401" cy="6409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触发控制</a:t>
            </a:r>
            <a:endParaRPr lang="en-US" altLang="zh-CN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142E0C0-0C9E-4F8E-B092-F881B722B411}"/>
              </a:ext>
            </a:extLst>
          </p:cNvPr>
          <p:cNvSpPr/>
          <p:nvPr/>
        </p:nvSpPr>
        <p:spPr>
          <a:xfrm>
            <a:off x="4204323" y="3438577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</a:t>
            </a:r>
            <a:endParaRPr lang="en-US" altLang="zh-CN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6310AA-AD7D-41A7-829F-4360F72AFAD0}"/>
              </a:ext>
            </a:extLst>
          </p:cNvPr>
          <p:cNvSpPr/>
          <p:nvPr/>
        </p:nvSpPr>
        <p:spPr>
          <a:xfrm>
            <a:off x="4204323" y="3894203"/>
            <a:ext cx="1238535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6A255E2-AAF4-4E0F-87C8-A7F9B57D9F1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01316" y="4085859"/>
            <a:ext cx="10030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171EF13-902E-4704-9718-2FDE21CBBF61}"/>
              </a:ext>
            </a:extLst>
          </p:cNvPr>
          <p:cNvSpPr/>
          <p:nvPr/>
        </p:nvSpPr>
        <p:spPr>
          <a:xfrm>
            <a:off x="6123861" y="3012680"/>
            <a:ext cx="2419100" cy="1499092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AD</a:t>
            </a:r>
            <a:r>
              <a:rPr lang="zh-CN" altLang="en-US"/>
              <a:t>数据寄存器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45B22C7-908A-4604-AAC2-3CA46BA47D15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5442858" y="3630233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DD9DF0C-7008-48C4-A612-5AB914FF02F4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>
            <a:off x="5442858" y="4085859"/>
            <a:ext cx="9860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3A38E3-AAA1-4F4F-A0E7-1347A93BC51D}"/>
              </a:ext>
            </a:extLst>
          </p:cNvPr>
          <p:cNvSpPr/>
          <p:nvPr/>
        </p:nvSpPr>
        <p:spPr>
          <a:xfrm>
            <a:off x="6428948" y="3438577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规则组结果</a:t>
            </a:r>
            <a:r>
              <a:rPr lang="en-US" altLang="zh-CN"/>
              <a:t>×1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D7FD961-0C5A-4659-9DEE-3CC2A3592BEB}"/>
              </a:ext>
            </a:extLst>
          </p:cNvPr>
          <p:cNvSpPr/>
          <p:nvPr/>
        </p:nvSpPr>
        <p:spPr>
          <a:xfrm>
            <a:off x="6428948" y="3894203"/>
            <a:ext cx="1812541" cy="3833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注入组结果</a:t>
            </a:r>
            <a:r>
              <a:rPr lang="en-US" altLang="zh-CN"/>
              <a:t>×4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D52B810-E55B-4169-AB01-52EBE77875FF}"/>
              </a:ext>
            </a:extLst>
          </p:cNvPr>
          <p:cNvSpPr txBox="1"/>
          <p:nvPr/>
        </p:nvSpPr>
        <p:spPr>
          <a:xfrm>
            <a:off x="327653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83000DB-31D2-4974-BD83-E9C82B03A9FA}"/>
              </a:ext>
            </a:extLst>
          </p:cNvPr>
          <p:cNvCxnSpPr/>
          <p:nvPr/>
        </p:nvCxnSpPr>
        <p:spPr>
          <a:xfrm flipV="1">
            <a:off x="3472043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DBF2EAC-590E-42EB-A9E0-DCAB9859E36B}"/>
              </a:ext>
            </a:extLst>
          </p:cNvPr>
          <p:cNvSpPr txBox="1"/>
          <p:nvPr/>
        </p:nvSpPr>
        <p:spPr>
          <a:xfrm>
            <a:off x="3276537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  <a:endParaRPr lang="en-US" altLang="zh-CN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6341762-62A5-401A-ABE6-3B4B0C46E514}"/>
              </a:ext>
            </a:extLst>
          </p:cNvPr>
          <p:cNvCxnSpPr/>
          <p:nvPr/>
        </p:nvCxnSpPr>
        <p:spPr>
          <a:xfrm flipV="1">
            <a:off x="3472043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7B2717E-5232-4FB9-B0BA-6B80C8F8FA70}"/>
              </a:ext>
            </a:extLst>
          </p:cNvPr>
          <p:cNvSpPr txBox="1"/>
          <p:nvPr/>
        </p:nvSpPr>
        <p:spPr>
          <a:xfrm>
            <a:off x="5607257" y="320413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</a:t>
            </a:r>
            <a:endParaRPr lang="en-US" altLang="zh-CN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8061EF6-9461-49D1-A47F-54EB0FA13665}"/>
              </a:ext>
            </a:extLst>
          </p:cNvPr>
          <p:cNvCxnSpPr/>
          <p:nvPr/>
        </p:nvCxnSpPr>
        <p:spPr>
          <a:xfrm flipV="1">
            <a:off x="5836864" y="354023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DE1C2F8B-F9B4-463C-A07B-AA795711F9D4}"/>
              </a:ext>
            </a:extLst>
          </p:cNvPr>
          <p:cNvSpPr txBox="1"/>
          <p:nvPr/>
        </p:nvSpPr>
        <p:spPr>
          <a:xfrm>
            <a:off x="5603674" y="4146819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4</a:t>
            </a:r>
            <a:endParaRPr lang="en-US" altLang="zh-CN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4E72487-085B-4AEB-B0AE-0A4A8FD0C5AD}"/>
              </a:ext>
            </a:extLst>
          </p:cNvPr>
          <p:cNvCxnSpPr/>
          <p:nvPr/>
        </p:nvCxnSpPr>
        <p:spPr>
          <a:xfrm flipV="1">
            <a:off x="5833281" y="4002254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221A6A1-ACB3-4673-9876-D112FA891410}"/>
              </a:ext>
            </a:extLst>
          </p:cNvPr>
          <p:cNvSpPr/>
          <p:nvPr/>
        </p:nvSpPr>
        <p:spPr>
          <a:xfrm>
            <a:off x="1173462" y="3926930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温度</a:t>
            </a:r>
            <a:endParaRPr lang="en-US" altLang="zh-CN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FAC7922-F190-4A33-B3AC-67E4B884FEEA}"/>
              </a:ext>
            </a:extLst>
          </p:cNvPr>
          <p:cNvSpPr/>
          <p:nvPr/>
        </p:nvSpPr>
        <p:spPr>
          <a:xfrm>
            <a:off x="1173462" y="4454728"/>
            <a:ext cx="865760" cy="39176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REFINT</a:t>
            </a:r>
          </a:p>
        </p:txBody>
      </p:sp>
      <p:sp>
        <p:nvSpPr>
          <p:cNvPr id="58" name="箭头: 上下 57">
            <a:extLst>
              <a:ext uri="{FF2B5EF4-FFF2-40B4-BE49-F238E27FC236}">
                <a16:creationId xmlns:a16="http://schemas.microsoft.com/office/drawing/2014/main" id="{AAD5D109-07F0-4D82-853A-23F8E866760C}"/>
              </a:ext>
            </a:extLst>
          </p:cNvPr>
          <p:cNvSpPr/>
          <p:nvPr/>
        </p:nvSpPr>
        <p:spPr>
          <a:xfrm>
            <a:off x="7179074" y="2602891"/>
            <a:ext cx="308674" cy="405410"/>
          </a:xfrm>
          <a:prstGeom prst="up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C539126-6886-45C7-94AF-B260090AA07D}"/>
              </a:ext>
            </a:extLst>
          </p:cNvPr>
          <p:cNvCxnSpPr>
            <a:cxnSpLocks/>
          </p:cNvCxnSpPr>
          <p:nvPr/>
        </p:nvCxnSpPr>
        <p:spPr>
          <a:xfrm>
            <a:off x="7422372" y="2801927"/>
            <a:ext cx="17904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3FD2CCB6-3721-4076-917F-68AAEDB038EE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39022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240C5C3-3E20-4068-9315-2CBA819C8567}"/>
              </a:ext>
            </a:extLst>
          </p:cNvPr>
          <p:cNvCxnSpPr>
            <a:cxnSpLocks/>
          </p:cNvCxnSpPr>
          <p:nvPr/>
        </p:nvCxnSpPr>
        <p:spPr>
          <a:xfrm>
            <a:off x="5310508" y="1684327"/>
            <a:ext cx="0" cy="13283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2E303BDB-5BBC-4574-836A-82EC727B0A6C}"/>
              </a:ext>
            </a:extLst>
          </p:cNvPr>
          <p:cNvSpPr txBox="1"/>
          <p:nvPr/>
        </p:nvSpPr>
        <p:spPr>
          <a:xfrm>
            <a:off x="6150769" y="1256114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</a:t>
            </a:r>
            <a:endParaRPr lang="en-US" altLang="zh-CN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8C26921-3E7B-41F9-9816-616897590E3F}"/>
              </a:ext>
            </a:extLst>
          </p:cNvPr>
          <p:cNvCxnSpPr/>
          <p:nvPr/>
        </p:nvCxnSpPr>
        <p:spPr>
          <a:xfrm flipV="1">
            <a:off x="6346275" y="1592208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617AEE9E-0D0D-4282-9957-7D939DAC6398}"/>
              </a:ext>
            </a:extLst>
          </p:cNvPr>
          <p:cNvCxnSpPr>
            <a:cxnSpLocks/>
          </p:cNvCxnSpPr>
          <p:nvPr/>
        </p:nvCxnSpPr>
        <p:spPr>
          <a:xfrm flipV="1">
            <a:off x="4440143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F2B3536-98E4-49C7-8D9E-DF61C0E18C90}"/>
              </a:ext>
            </a:extLst>
          </p:cNvPr>
          <p:cNvCxnSpPr>
            <a:cxnSpLocks/>
          </p:cNvCxnSpPr>
          <p:nvPr/>
        </p:nvCxnSpPr>
        <p:spPr>
          <a:xfrm flipV="1">
            <a:off x="5230558" y="4511772"/>
            <a:ext cx="0" cy="58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787AF22-957D-4383-8093-5208205C37DC}"/>
              </a:ext>
            </a:extLst>
          </p:cNvPr>
          <p:cNvSpPr txBox="1"/>
          <p:nvPr/>
        </p:nvSpPr>
        <p:spPr>
          <a:xfrm>
            <a:off x="3590754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START</a:t>
            </a:r>
            <a:endParaRPr lang="en-US" altLang="zh-CN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56FCF90-C85B-417E-AD4E-EEC7A10BF5D4}"/>
              </a:ext>
            </a:extLst>
          </p:cNvPr>
          <p:cNvSpPr txBox="1"/>
          <p:nvPr/>
        </p:nvSpPr>
        <p:spPr>
          <a:xfrm>
            <a:off x="5191666" y="4625951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CLOCK</a:t>
            </a:r>
            <a:endParaRPr lang="en-US" altLang="zh-CN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2AB85FD-F0DA-4D78-A6EA-9754B4859BC1}"/>
              </a:ext>
            </a:extLst>
          </p:cNvPr>
          <p:cNvSpPr txBox="1"/>
          <p:nvPr/>
        </p:nvSpPr>
        <p:spPr>
          <a:xfrm>
            <a:off x="4550439" y="2537259"/>
            <a:ext cx="9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EOC</a:t>
            </a:r>
            <a:endParaRPr lang="en-US" altLang="zh-CN" dirty="0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C8D4375-8FA0-4C3C-8318-71701DF9A10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039223" y="319733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ABCAF017-28CD-4829-B2CA-A55FFC70699C}"/>
              </a:ext>
            </a:extLst>
          </p:cNvPr>
          <p:cNvSpPr txBox="1"/>
          <p:nvPr/>
        </p:nvSpPr>
        <p:spPr>
          <a:xfrm>
            <a:off x="2060032" y="2794262"/>
            <a:ext cx="5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16</a:t>
            </a:r>
            <a:endParaRPr lang="en-US" altLang="zh-CN" dirty="0"/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A4955F21-42C8-462D-9081-C696F44E4064}"/>
              </a:ext>
            </a:extLst>
          </p:cNvPr>
          <p:cNvCxnSpPr/>
          <p:nvPr/>
        </p:nvCxnSpPr>
        <p:spPr>
          <a:xfrm flipV="1">
            <a:off x="2242639" y="3101113"/>
            <a:ext cx="18000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1587B75-0C74-42C9-8E01-AB46CE5C65F4}"/>
              </a:ext>
            </a:extLst>
          </p:cNvPr>
          <p:cNvCxnSpPr>
            <a:cxnSpLocks/>
          </p:cNvCxnSpPr>
          <p:nvPr/>
        </p:nvCxnSpPr>
        <p:spPr>
          <a:xfrm>
            <a:off x="2039223" y="4122813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F7AFE14-7F30-4F9D-8E7E-F3E07474502D}"/>
              </a:ext>
            </a:extLst>
          </p:cNvPr>
          <p:cNvCxnSpPr>
            <a:cxnSpLocks/>
          </p:cNvCxnSpPr>
          <p:nvPr/>
        </p:nvCxnSpPr>
        <p:spPr>
          <a:xfrm>
            <a:off x="2039223" y="4647260"/>
            <a:ext cx="649971" cy="3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0C9BE0B-D721-4898-B2C4-168CEFD017BB}"/>
              </a:ext>
            </a:extLst>
          </p:cNvPr>
          <p:cNvSpPr/>
          <p:nvPr/>
        </p:nvSpPr>
        <p:spPr>
          <a:xfrm>
            <a:off x="9728537" y="5093283"/>
            <a:ext cx="1156402" cy="640936"/>
          </a:xfrm>
          <a:prstGeom prst="rect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开关控制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460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命名规则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161306-1800-4260-AB57-134B40C4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101" y="918196"/>
            <a:ext cx="4963798" cy="57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输入通道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6D138BC-F6AC-4F22-91D7-4DCBCB828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54700"/>
              </p:ext>
            </p:extLst>
          </p:nvPr>
        </p:nvGraphicFramePr>
        <p:xfrm>
          <a:off x="3216000" y="899286"/>
          <a:ext cx="5760000" cy="54902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4336826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1949542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767912457"/>
                    </a:ext>
                  </a:extLst>
                </a:gridCol>
              </a:tblGrid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ADC3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32749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PA1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81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PF6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PF7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PF8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PA7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PF10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9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PB1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PC0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PC1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PC2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PC3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PC5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16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温度传感器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055893"/>
                  </a:ext>
                </a:extLst>
              </a:tr>
              <a:tr h="289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通道</a:t>
                      </a:r>
                      <a:r>
                        <a:rPr lang="en-US" altLang="zh-CN" sz="1200"/>
                        <a:t>17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/>
                        <a:t>内部参考电压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6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351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D363370C-5CA9-449F-850B-345BB154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36908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70316"/>
              </p:ext>
            </p:extLst>
          </p:nvPr>
        </p:nvGraphicFramePr>
        <p:xfrm>
          <a:off x="3016090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5512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6090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3898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6090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4476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42453"/>
              </p:ext>
            </p:extLst>
          </p:nvPr>
        </p:nvGraphicFramePr>
        <p:xfrm>
          <a:off x="7520356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9778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40356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8164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60356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8742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2">
            <a:extLst>
              <a:ext uri="{FF2B5EF4-FFF2-40B4-BE49-F238E27FC236}">
                <a16:creationId xmlns:a16="http://schemas.microsoft.com/office/drawing/2014/main" id="{C04693A8-0420-4F27-AB1A-8D9DA2DC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00590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688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61592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连续转换，非扫描模式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663877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2692224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1591733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1591733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3509010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2323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3028898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3247400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3504681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41CB9CC6-B3D2-4017-B068-1DFA0AB4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547E8784-B499-4619-909B-62E8182F5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603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73060"/>
              </p:ext>
            </p:extLst>
          </p:nvPr>
        </p:nvGraphicFramePr>
        <p:xfrm>
          <a:off x="3013288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0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单次转换，扫描模式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8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6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8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4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8580"/>
              </p:ext>
            </p:extLst>
          </p:nvPr>
        </p:nvGraphicFramePr>
        <p:xfrm>
          <a:off x="7517554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A5F3E75D-0D65-488B-BFD2-7E3EA6C46C02}"/>
              </a:ext>
            </a:extLst>
          </p:cNvPr>
          <p:cNvSpPr/>
          <p:nvPr/>
        </p:nvSpPr>
        <p:spPr>
          <a:xfrm>
            <a:off x="7706976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C076F9-8BC6-4ACA-B77F-F2C3430F501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37554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2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4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0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2A9457DE-EC1E-4D5A-9158-32CEBA554DAE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847483-22BE-44C6-A91A-A3F825EEAF10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0" name="表格 2">
            <a:extLst>
              <a:ext uri="{FF2B5EF4-FFF2-40B4-BE49-F238E27FC236}">
                <a16:creationId xmlns:a16="http://schemas.microsoft.com/office/drawing/2014/main" id="{49285F69-22F4-4464-A527-CD6C24C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21" name="表格 2">
            <a:extLst>
              <a:ext uri="{FF2B5EF4-FFF2-40B4-BE49-F238E27FC236}">
                <a16:creationId xmlns:a16="http://schemas.microsoft.com/office/drawing/2014/main" id="{783BBDAB-B615-4911-8BF7-BD429D137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6086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转换模式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E715C4D3-F52D-4062-B80F-D18A54A6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11326"/>
              </p:ext>
            </p:extLst>
          </p:nvPr>
        </p:nvGraphicFramePr>
        <p:xfrm>
          <a:off x="3013289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C1F6857-54C6-4C11-A238-A04E30918935}"/>
              </a:ext>
            </a:extLst>
          </p:cNvPr>
          <p:cNvSpPr/>
          <p:nvPr/>
        </p:nvSpPr>
        <p:spPr>
          <a:xfrm>
            <a:off x="3202711" y="848660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触发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F8F146-AC66-4443-B0B1-5480135086C8}"/>
              </a:ext>
            </a:extLst>
          </p:cNvPr>
          <p:cNvSpPr txBox="1"/>
          <p:nvPr/>
        </p:nvSpPr>
        <p:spPr>
          <a:xfrm>
            <a:off x="5244564" y="256056"/>
            <a:ext cx="5333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连续转换，扫描模式</a:t>
            </a:r>
            <a:endParaRPr lang="en-US" altLang="zh-CN" sz="28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0D2F73-01DD-415C-BA1A-8B370E3CF12A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3733289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960533-3436-4570-8765-89E13EA5CFA6}"/>
              </a:ext>
            </a:extLst>
          </p:cNvPr>
          <p:cNvSpPr/>
          <p:nvPr/>
        </p:nvSpPr>
        <p:spPr>
          <a:xfrm>
            <a:off x="4601097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4AC5642-4BD1-45FF-B9F7-4B5B673670A1}"/>
              </a:ext>
            </a:extLst>
          </p:cNvPr>
          <p:cNvCxnSpPr>
            <a:cxnSpLocks/>
          </p:cNvCxnSpPr>
          <p:nvPr/>
        </p:nvCxnSpPr>
        <p:spPr>
          <a:xfrm>
            <a:off x="4453289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4522E8-7F18-4E3C-9428-EBE66C7FEFF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31675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61559D4C-D447-4A44-BCFF-3671AE9A4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86118"/>
              </p:ext>
            </p:extLst>
          </p:nvPr>
        </p:nvGraphicFramePr>
        <p:xfrm>
          <a:off x="7517555" y="1449450"/>
          <a:ext cx="1440000" cy="4876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通道</a:t>
                      </a:r>
                      <a:r>
                        <a:rPr lang="en-US" altLang="zh-CN" sz="14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31B19040-F2F6-4259-BBC2-18706B5C2BE0}"/>
              </a:ext>
            </a:extLst>
          </p:cNvPr>
          <p:cNvSpPr/>
          <p:nvPr/>
        </p:nvSpPr>
        <p:spPr>
          <a:xfrm>
            <a:off x="9105363" y="4529491"/>
            <a:ext cx="1061156" cy="3366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EOC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312D3EF-3D85-401F-BFAF-B150FD6FD61E}"/>
              </a:ext>
            </a:extLst>
          </p:cNvPr>
          <p:cNvCxnSpPr>
            <a:cxnSpLocks/>
          </p:cNvCxnSpPr>
          <p:nvPr/>
        </p:nvCxnSpPr>
        <p:spPr>
          <a:xfrm>
            <a:off x="8957555" y="3429000"/>
            <a:ext cx="6783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C629A49-26C7-474D-88E5-B36C8EC2052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635941" y="3429000"/>
            <a:ext cx="0" cy="11004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EE26A1C-7391-442A-AC2D-9E3575B5C9D2}"/>
              </a:ext>
            </a:extLst>
          </p:cNvPr>
          <p:cNvCxnSpPr>
            <a:cxnSpLocks/>
          </p:cNvCxnSpPr>
          <p:nvPr/>
        </p:nvCxnSpPr>
        <p:spPr>
          <a:xfrm>
            <a:off x="5131675" y="5346277"/>
            <a:ext cx="11675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E6ADAC8-28AC-43BB-8828-17FEA3353AF1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0" cy="4160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1A6DED5-8EC2-4B66-9A5A-3DDD49505E17}"/>
              </a:ext>
            </a:extLst>
          </p:cNvPr>
          <p:cNvCxnSpPr>
            <a:cxnSpLocks/>
          </p:cNvCxnSpPr>
          <p:nvPr/>
        </p:nvCxnSpPr>
        <p:spPr>
          <a:xfrm>
            <a:off x="6299202" y="1185334"/>
            <a:ext cx="19383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3239BD7-1BC8-4D3E-98FE-C3F003E134E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37555" y="1185334"/>
            <a:ext cx="0" cy="2641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A1C921-F3B9-45F3-ACF8-1E3E4305B39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31675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98CAA5-91EF-4E91-9F86-2892E5C4EBAC}"/>
              </a:ext>
            </a:extLst>
          </p:cNvPr>
          <p:cNvCxnSpPr>
            <a:cxnSpLocks/>
          </p:cNvCxnSpPr>
          <p:nvPr/>
        </p:nvCxnSpPr>
        <p:spPr>
          <a:xfrm>
            <a:off x="9635941" y="4866165"/>
            <a:ext cx="0" cy="480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7C17925-C7AD-43A0-91EE-17828607DC79}"/>
              </a:ext>
            </a:extLst>
          </p:cNvPr>
          <p:cNvSpPr txBox="1"/>
          <p:nvPr/>
        </p:nvSpPr>
        <p:spPr>
          <a:xfrm>
            <a:off x="10231007" y="5084667"/>
            <a:ext cx="97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/>
              <a:t>…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600A763-FA21-4FE8-B235-791529D3A951}"/>
              </a:ext>
            </a:extLst>
          </p:cNvPr>
          <p:cNvCxnSpPr>
            <a:cxnSpLocks/>
          </p:cNvCxnSpPr>
          <p:nvPr/>
        </p:nvCxnSpPr>
        <p:spPr>
          <a:xfrm flipV="1">
            <a:off x="9635941" y="5341948"/>
            <a:ext cx="717468" cy="4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05AD1B28-3664-461F-8A86-D4D2513005B8}"/>
              </a:ext>
            </a:extLst>
          </p:cNvPr>
          <p:cNvSpPr/>
          <p:nvPr/>
        </p:nvSpPr>
        <p:spPr>
          <a:xfrm>
            <a:off x="2033051" y="1569156"/>
            <a:ext cx="190858" cy="1859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3686A84-45CA-4F80-BE3E-5D3DE2330595}"/>
              </a:ext>
            </a:extLst>
          </p:cNvPr>
          <p:cNvSpPr txBox="1"/>
          <p:nvPr/>
        </p:nvSpPr>
        <p:spPr>
          <a:xfrm>
            <a:off x="583025" y="2329801"/>
            <a:ext cx="139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通道数目：</a:t>
            </a:r>
            <a:r>
              <a:rPr lang="en-US" altLang="zh-CN" sz="1600"/>
              <a:t>7</a:t>
            </a:r>
          </a:p>
        </p:txBody>
      </p:sp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091FEDD1-7118-4AE8-82C5-6B2265C8D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90031"/>
              </p:ext>
            </p:extLst>
          </p:nvPr>
        </p:nvGraphicFramePr>
        <p:xfrm>
          <a:off x="2226712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  <p:graphicFrame>
        <p:nvGraphicFramePr>
          <p:cNvPr id="32" name="表格 2">
            <a:extLst>
              <a:ext uri="{FF2B5EF4-FFF2-40B4-BE49-F238E27FC236}">
                <a16:creationId xmlns:a16="http://schemas.microsoft.com/office/drawing/2014/main" id="{F855AEEC-80F6-450C-9F2C-217E1716C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78008"/>
              </p:ext>
            </p:extLst>
          </p:nvPr>
        </p:nvGraphicFramePr>
        <p:xfrm>
          <a:off x="6730979" y="1449450"/>
          <a:ext cx="789377" cy="48768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9377">
                  <a:extLst>
                    <a:ext uri="{9D8B030D-6E8A-4147-A177-3AD203B41FA5}">
                      <a16:colId xmlns:a16="http://schemas.microsoft.com/office/drawing/2014/main" val="1590053976"/>
                    </a:ext>
                  </a:extLst>
                </a:gridCol>
              </a:tblGrid>
              <a:tr h="2400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20195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70760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2202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4595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011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02346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990870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060584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04352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90482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98519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80176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14237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2338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671869"/>
                  </a:ext>
                </a:extLst>
              </a:tr>
              <a:tr h="2890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序列</a:t>
                      </a:r>
                      <a:r>
                        <a:rPr lang="en-US" altLang="zh-CN" sz="14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zh-CN" altLang="en-US" sz="140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66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5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触发控制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FA28A9-7817-4B8D-B507-C3EBEDEA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41" y="1728999"/>
            <a:ext cx="10419317" cy="37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4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数据对齐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数据右对齐：</a:t>
            </a:r>
            <a:endParaRPr lang="en-US" altLang="zh-CN" sz="28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DBC9DB-1EAD-419A-A055-C0B0AC98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65" y="2106348"/>
            <a:ext cx="8552381" cy="714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519FBE-4286-4EE2-9E8F-95548BB1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64" y="4037366"/>
            <a:ext cx="8552381" cy="723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B8B535-BF22-4F14-80E4-B9CD5FD0B1B8}"/>
              </a:ext>
            </a:extLst>
          </p:cNvPr>
          <p:cNvSpPr txBox="1"/>
          <p:nvPr/>
        </p:nvSpPr>
        <p:spPr>
          <a:xfrm>
            <a:off x="570963" y="3167390"/>
            <a:ext cx="1105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数据左对齐：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594853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转换时间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</a:t>
            </a:r>
            <a:r>
              <a:rPr lang="zh-CN" altLang="en-US" sz="2800"/>
              <a:t>转换的步骤：采样，保持，量化，编码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STM32</a:t>
            </a:r>
            <a:r>
              <a:rPr lang="zh-CN" altLang="en-US" sz="2800"/>
              <a:t> </a:t>
            </a:r>
            <a:r>
              <a:rPr lang="en-US" altLang="zh-CN" sz="2800"/>
              <a:t>ADC</a:t>
            </a:r>
            <a:r>
              <a:rPr lang="zh-CN" altLang="en-US" sz="2800"/>
              <a:t>的总转换时间为：</a:t>
            </a:r>
            <a:endParaRPr lang="en-US" altLang="zh-CN" sz="2800"/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</a:t>
            </a:r>
            <a:r>
              <a:rPr lang="zh-CN" altLang="en-US" sz="2800"/>
              <a:t>采样时间 </a:t>
            </a:r>
            <a:r>
              <a:rPr lang="en-US" altLang="zh-CN" sz="2800"/>
              <a:t>+ 12.5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  <a:endParaRPr lang="en-US" altLang="zh-CN" sz="2800"/>
          </a:p>
          <a:p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例如：当</a:t>
            </a:r>
            <a:r>
              <a:rPr lang="en-US" altLang="zh-CN" sz="2800"/>
              <a:t>ADCCLK=14MHz</a:t>
            </a:r>
            <a:r>
              <a:rPr lang="zh-CN" altLang="en-US" sz="2800"/>
              <a:t>，采样时间为</a:t>
            </a:r>
            <a:r>
              <a:rPr lang="en-US" altLang="zh-CN" sz="2800"/>
              <a:t>1.5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</a:t>
            </a:r>
          </a:p>
          <a:p>
            <a:r>
              <a:rPr lang="en-US" altLang="zh-CN" sz="2800"/>
              <a:t>	T</a:t>
            </a:r>
            <a:r>
              <a:rPr lang="en-US" altLang="zh-CN" sz="2800" baseline="-25000"/>
              <a:t>CONV</a:t>
            </a:r>
            <a:r>
              <a:rPr lang="en-US" altLang="zh-CN" sz="2800"/>
              <a:t> = 1.5 + 12.5 = 14</a:t>
            </a:r>
            <a:r>
              <a:rPr lang="zh-CN" altLang="en-US" sz="2800"/>
              <a:t>个</a:t>
            </a:r>
            <a:r>
              <a:rPr lang="en-US" altLang="zh-CN" sz="2800"/>
              <a:t>ADC</a:t>
            </a:r>
            <a:r>
              <a:rPr lang="zh-CN" altLang="en-US" sz="2800"/>
              <a:t>周期 </a:t>
            </a:r>
            <a:r>
              <a:rPr lang="en-US" altLang="zh-CN" sz="2800"/>
              <a:t>= 1μs</a:t>
            </a:r>
          </a:p>
        </p:txBody>
      </p:sp>
    </p:spTree>
    <p:extLst>
      <p:ext uri="{BB962C8B-B14F-4D97-AF65-F5344CB8AC3E}">
        <p14:creationId xmlns:p14="http://schemas.microsoft.com/office/powerpoint/2010/main" val="758681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校准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1B244E-4E47-4C51-93FB-27E60009DE3C}"/>
              </a:ext>
            </a:extLst>
          </p:cNvPr>
          <p:cNvSpPr txBox="1"/>
          <p:nvPr/>
        </p:nvSpPr>
        <p:spPr>
          <a:xfrm>
            <a:off x="570963" y="1236373"/>
            <a:ext cx="11050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ADC</a:t>
            </a:r>
            <a:r>
              <a:rPr lang="zh-CN" altLang="en-US" sz="2800"/>
              <a:t>有一个内置自校准模式。校准可大幅减小因内部电容器组的变化而造成的准精度误差。校准期间，在每个电容器上都会计算出一个误差修正码</a:t>
            </a:r>
            <a:r>
              <a:rPr lang="en-US" altLang="zh-CN" sz="2800"/>
              <a:t>(</a:t>
            </a:r>
            <a:r>
              <a:rPr lang="zh-CN" altLang="en-US" sz="2800"/>
              <a:t>数字值</a:t>
            </a:r>
            <a:r>
              <a:rPr lang="en-US" altLang="zh-CN" sz="2800"/>
              <a:t>)</a:t>
            </a:r>
            <a:r>
              <a:rPr lang="zh-CN" altLang="en-US" sz="2800"/>
              <a:t>，这个码用于消除在随后的转换中每个电容器上产生的误差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建议在每次上电后执行一次校准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启动校准前， </a:t>
            </a:r>
            <a:r>
              <a:rPr lang="en-US" altLang="zh-CN" sz="2800"/>
              <a:t>ADC</a:t>
            </a:r>
            <a:r>
              <a:rPr lang="zh-CN" altLang="en-US" sz="2800"/>
              <a:t>必须处于关电状态超过至少两个</a:t>
            </a:r>
            <a:r>
              <a:rPr lang="en-US" altLang="zh-CN" sz="2800"/>
              <a:t>ADC</a:t>
            </a:r>
            <a:r>
              <a:rPr lang="zh-CN" altLang="en-US" sz="2800"/>
              <a:t>时钟周期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3401087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FBCBDC-FA11-4010-B4E0-4F58BD4474F5}"/>
              </a:ext>
            </a:extLst>
          </p:cNvPr>
          <p:cNvSpPr/>
          <p:nvPr/>
        </p:nvSpPr>
        <p:spPr>
          <a:xfrm>
            <a:off x="0" y="171065"/>
            <a:ext cx="4456090" cy="5759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硬件电路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540528-E665-42FD-BC9D-A56A1155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84" y="1768034"/>
            <a:ext cx="8771232" cy="36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04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16342</TotalTime>
  <Words>5711</Words>
  <Application>Microsoft Office PowerPoint</Application>
  <PresentationFormat>宽屏</PresentationFormat>
  <Paragraphs>1596</Paragraphs>
  <Slides>127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35" baseType="lpstr">
      <vt:lpstr>等线</vt:lpstr>
      <vt:lpstr>等线 Light</vt:lpstr>
      <vt:lpstr>微软雅黑</vt:lpstr>
      <vt:lpstr>Arial</vt:lpstr>
      <vt:lpstr>Cambria Math</vt:lpstr>
      <vt:lpstr>Consolas</vt:lpstr>
      <vt:lpstr>Office 主题​​</vt:lpstr>
      <vt:lpstr>Visio.Drawing.6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! World</dc:creator>
  <cp:lastModifiedBy>H Admin</cp:lastModifiedBy>
  <cp:revision>1050</cp:revision>
  <dcterms:created xsi:type="dcterms:W3CDTF">2019-03-09T07:14:58Z</dcterms:created>
  <dcterms:modified xsi:type="dcterms:W3CDTF">2022-10-09T10:57:14Z</dcterms:modified>
</cp:coreProperties>
</file>